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1"/>
  </p:notesMasterIdLst>
  <p:handoutMasterIdLst>
    <p:handoutMasterId r:id="rId22"/>
  </p:handoutMasterIdLst>
  <p:sldIdLst>
    <p:sldId id="309" r:id="rId5"/>
    <p:sldId id="316" r:id="rId6"/>
    <p:sldId id="296" r:id="rId7"/>
    <p:sldId id="312" r:id="rId8"/>
    <p:sldId id="313" r:id="rId9"/>
    <p:sldId id="314" r:id="rId10"/>
    <p:sldId id="318" r:id="rId11"/>
    <p:sldId id="320" r:id="rId12"/>
    <p:sldId id="315" r:id="rId13"/>
    <p:sldId id="321" r:id="rId14"/>
    <p:sldId id="322" r:id="rId15"/>
    <p:sldId id="323" r:id="rId16"/>
    <p:sldId id="304" r:id="rId17"/>
    <p:sldId id="319" r:id="rId18"/>
    <p:sldId id="311" r:id="rId19"/>
    <p:sldId id="305" r:id="rId2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7" autoAdjust="0"/>
    <p:restoredTop sz="94524" autoAdjust="0"/>
  </p:normalViewPr>
  <p:slideViewPr>
    <p:cSldViewPr snapToGrid="0">
      <p:cViewPr varScale="1">
        <p:scale>
          <a:sx n="86" d="100"/>
          <a:sy n="86" d="100"/>
        </p:scale>
        <p:origin x="514" y="58"/>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commentAuthors" Target="commentAuthors.xml"/><Relationship Id="rId28" Type="http://schemas.microsoft.com/office/2018/10/relationships/authors" Target="author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7/9/2022</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eg>
</file>

<file path=ppt/media/image11.jpeg>
</file>

<file path=ppt/media/image12.jpe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jpeg>
</file>

<file path=ppt/media/image21.jpeg>
</file>

<file path=ppt/media/image22.jpeg>
</file>

<file path=ppt/media/image23.jpeg>
</file>

<file path=ppt/media/image24.jpeg>
</file>

<file path=ppt/media/image3.jpeg>
</file>

<file path=ppt/media/image4.png>
</file>

<file path=ppt/media/image5.png>
</file>

<file path=ppt/media/image6.jpe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7/9/2022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4</a:t>
            </a:fld>
            <a:endParaRPr lang="en-US" dirty="0"/>
          </a:p>
        </p:txBody>
      </p:sp>
    </p:spTree>
    <p:extLst>
      <p:ext uri="{BB962C8B-B14F-4D97-AF65-F5344CB8AC3E}">
        <p14:creationId xmlns:p14="http://schemas.microsoft.com/office/powerpoint/2010/main" val="308053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5</a:t>
            </a:fld>
            <a:endParaRPr lang="en-US" dirty="0"/>
          </a:p>
        </p:txBody>
      </p:sp>
    </p:spTree>
    <p:extLst>
      <p:ext uri="{BB962C8B-B14F-4D97-AF65-F5344CB8AC3E}">
        <p14:creationId xmlns:p14="http://schemas.microsoft.com/office/powerpoint/2010/main" val="4033441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6</a:t>
            </a:fld>
            <a:endParaRPr lang="en-US" dirty="0"/>
          </a:p>
        </p:txBody>
      </p:sp>
    </p:spTree>
    <p:extLst>
      <p:ext uri="{BB962C8B-B14F-4D97-AF65-F5344CB8AC3E}">
        <p14:creationId xmlns:p14="http://schemas.microsoft.com/office/powerpoint/2010/main" val="31654667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image" Target="../media/image22.jpeg"/><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hyperlink" Target="https://www.espn.com/mlb/attendance/_/year/2021" TargetMode="External"/><Relationship Id="rId2" Type="http://schemas.openxmlformats.org/officeDocument/2006/relationships/hyperlink" Target="https://www.spotrac.com/mlb/payroll/" TargetMode="External"/><Relationship Id="rId1" Type="http://schemas.openxmlformats.org/officeDocument/2006/relationships/slideLayout" Target="../slideLayouts/slideLayout6.xml"/><Relationship Id="rId5" Type="http://schemas.openxmlformats.org/officeDocument/2006/relationships/image" Target="../media/image24.jpeg"/><Relationship Id="rId4" Type="http://schemas.openxmlformats.org/officeDocument/2006/relationships/hyperlink" Target="https://www.espn.com/mlb/stats/player/_/view/batting/season/2021/seasontype/2/table/batting/sort/homeRuns/dir/desc"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948698" y="1927119"/>
            <a:ext cx="3937416" cy="992250"/>
          </a:xfrm>
        </p:spPr>
        <p:txBody>
          <a:bodyPr>
            <a:normAutofit fontScale="90000"/>
          </a:bodyPr>
          <a:lstStyle/>
          <a:p>
            <a:r>
              <a:rPr lang="en-US" sz="2400" dirty="0"/>
              <a:t>The Economic and Player Effects of Covid-19 on MLB Baseball</a:t>
            </a:r>
          </a:p>
        </p:txBody>
      </p:sp>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6948698" y="2989041"/>
            <a:ext cx="3937416" cy="1899181"/>
          </a:xfrm>
        </p:spPr>
        <p:txBody>
          <a:bodyPr/>
          <a:lstStyle/>
          <a:p>
            <a:r>
              <a:rPr lang="en-US" dirty="0"/>
              <a:t>Anthony Palacios	</a:t>
            </a:r>
          </a:p>
          <a:p>
            <a:r>
              <a:rPr lang="en-US" dirty="0"/>
              <a:t>Sergio </a:t>
            </a:r>
            <a:r>
              <a:rPr lang="en-US" dirty="0" err="1"/>
              <a:t>Basurto</a:t>
            </a:r>
            <a:endParaRPr lang="en-US" dirty="0"/>
          </a:p>
          <a:p>
            <a:r>
              <a:rPr lang="en-US" dirty="0"/>
              <a:t>Osamu Alder</a:t>
            </a:r>
          </a:p>
          <a:p>
            <a:r>
              <a:rPr lang="en-US" dirty="0"/>
              <a:t>Michael Diaz</a:t>
            </a:r>
          </a:p>
        </p:txBody>
      </p:sp>
      <p:pic>
        <p:nvPicPr>
          <p:cNvPr id="10" name="Picture Placeholder 9" descr="A picture containing grass, baseball, sport, athletic game&#10;&#10;Description automatically generated">
            <a:extLst>
              <a:ext uri="{FF2B5EF4-FFF2-40B4-BE49-F238E27FC236}">
                <a16:creationId xmlns:a16="http://schemas.microsoft.com/office/drawing/2014/main" id="{5F6FF042-D9DA-0800-CBCC-C7D3E33344E6}"/>
              </a:ext>
            </a:extLst>
          </p:cNvPr>
          <p:cNvPicPr>
            <a:picLocks noGrp="1" noChangeAspect="1"/>
          </p:cNvPicPr>
          <p:nvPr>
            <p:ph type="pic" sz="quarter" idx="15"/>
          </p:nvPr>
        </p:nvPicPr>
        <p:blipFill>
          <a:blip r:embed="rId2"/>
          <a:srcRect l="19063" r="19063"/>
          <a:stretch>
            <a:fillRect/>
          </a:stretch>
        </p:blipFill>
        <p:spPr>
          <a:xfrm>
            <a:off x="1157682" y="1143000"/>
            <a:ext cx="5572902" cy="4704127"/>
          </a:xfrm>
        </p:spPr>
      </p:pic>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088CDBE7-0F75-65D9-D723-D4FA0544C75D}"/>
              </a:ext>
            </a:extLst>
          </p:cNvPr>
          <p:cNvSpPr>
            <a:spLocks noGrp="1"/>
          </p:cNvSpPr>
          <p:nvPr>
            <p:ph type="pic" sz="quarter" idx="14"/>
          </p:nvPr>
        </p:nvSpPr>
        <p:spPr>
          <a:xfrm>
            <a:off x="3048" y="0"/>
            <a:ext cx="12188952" cy="6858000"/>
          </a:xfrm>
        </p:spPr>
      </p:sp>
      <p:sp>
        <p:nvSpPr>
          <p:cNvPr id="3" name="Title 2">
            <a:extLst>
              <a:ext uri="{FF2B5EF4-FFF2-40B4-BE49-F238E27FC236}">
                <a16:creationId xmlns:a16="http://schemas.microsoft.com/office/drawing/2014/main" id="{2EE34E73-2305-8237-F80F-4EC1A2827650}"/>
              </a:ext>
            </a:extLst>
          </p:cNvPr>
          <p:cNvSpPr>
            <a:spLocks noGrp="1"/>
          </p:cNvSpPr>
          <p:nvPr>
            <p:ph type="title"/>
          </p:nvPr>
        </p:nvSpPr>
        <p:spPr>
          <a:xfrm>
            <a:off x="94694" y="932845"/>
            <a:ext cx="5486400" cy="4198658"/>
          </a:xfrm>
        </p:spPr>
        <p:txBody>
          <a:bodyPr/>
          <a:lstStyle/>
          <a:p>
            <a:r>
              <a:rPr lang="en-US" dirty="0"/>
              <a:t>League’s payroll before Covid</a:t>
            </a:r>
            <a:br>
              <a:rPr lang="en-US" dirty="0"/>
            </a:br>
            <a:br>
              <a:rPr lang="en-US" dirty="0"/>
            </a:br>
            <a:br>
              <a:rPr lang="en-US" dirty="0"/>
            </a:br>
            <a:r>
              <a:rPr lang="en-US" sz="2000" dirty="0"/>
              <a:t>2019: The top-19 teams displayed here show high averages of major league payroll with the top-12 teams</a:t>
            </a:r>
          </a:p>
        </p:txBody>
      </p:sp>
      <p:pic>
        <p:nvPicPr>
          <p:cNvPr id="13" name="Content Placeholder 12" descr="Table&#10;&#10;Description automatically generated">
            <a:extLst>
              <a:ext uri="{FF2B5EF4-FFF2-40B4-BE49-F238E27FC236}">
                <a16:creationId xmlns:a16="http://schemas.microsoft.com/office/drawing/2014/main" id="{7D96D12B-A2D1-707B-FF8C-F8703E298C03}"/>
              </a:ext>
            </a:extLst>
          </p:cNvPr>
          <p:cNvPicPr>
            <a:picLocks noGrp="1" noChangeAspect="1"/>
          </p:cNvPicPr>
          <p:nvPr>
            <p:ph idx="1"/>
          </p:nvPr>
        </p:nvPicPr>
        <p:blipFill>
          <a:blip r:embed="rId2"/>
          <a:stretch>
            <a:fillRect/>
          </a:stretch>
        </p:blipFill>
        <p:spPr>
          <a:xfrm>
            <a:off x="5183651" y="49303"/>
            <a:ext cx="6620692" cy="5561383"/>
          </a:xfrm>
        </p:spPr>
      </p:pic>
      <p:sp>
        <p:nvSpPr>
          <p:cNvPr id="5" name="Date Placeholder 4">
            <a:extLst>
              <a:ext uri="{FF2B5EF4-FFF2-40B4-BE49-F238E27FC236}">
                <a16:creationId xmlns:a16="http://schemas.microsoft.com/office/drawing/2014/main" id="{DC936EBC-9416-9DD1-65CC-792ACDC4851A}"/>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B219275-F29E-578C-EEEB-CA1B818F50DD}"/>
              </a:ext>
            </a:extLst>
          </p:cNvPr>
          <p:cNvSpPr>
            <a:spLocks noGrp="1"/>
          </p:cNvSpPr>
          <p:nvPr>
            <p:ph type="ftr" sz="quarter" idx="11"/>
          </p:nvPr>
        </p:nvSpPr>
        <p:spPr/>
        <p:txBody>
          <a:bodyPr/>
          <a:lstStyle/>
          <a:p>
            <a:r>
              <a:rPr lang="en-US"/>
              <a:t>Contoso business plan</a:t>
            </a:r>
            <a:endParaRPr lang="en-US" dirty="0"/>
          </a:p>
        </p:txBody>
      </p:sp>
      <p:sp>
        <p:nvSpPr>
          <p:cNvPr id="7" name="Slide Number Placeholder 6">
            <a:extLst>
              <a:ext uri="{FF2B5EF4-FFF2-40B4-BE49-F238E27FC236}">
                <a16:creationId xmlns:a16="http://schemas.microsoft.com/office/drawing/2014/main" id="{93B44CC8-DE56-5653-EC58-A200CA3654A0}"/>
              </a:ext>
            </a:extLst>
          </p:cNvPr>
          <p:cNvSpPr>
            <a:spLocks noGrp="1"/>
          </p:cNvSpPr>
          <p:nvPr>
            <p:ph type="sldNum" sz="quarter" idx="12"/>
          </p:nvPr>
        </p:nvSpPr>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18931827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2ACF99E3-5CD2-F069-EA69-299A2526828F}"/>
              </a:ext>
            </a:extLst>
          </p:cNvPr>
          <p:cNvSpPr>
            <a:spLocks noGrp="1"/>
          </p:cNvSpPr>
          <p:nvPr>
            <p:ph type="pic" sz="quarter" idx="14"/>
          </p:nvPr>
        </p:nvSpPr>
        <p:spPr/>
      </p:sp>
      <p:sp>
        <p:nvSpPr>
          <p:cNvPr id="3" name="Title 2">
            <a:extLst>
              <a:ext uri="{FF2B5EF4-FFF2-40B4-BE49-F238E27FC236}">
                <a16:creationId xmlns:a16="http://schemas.microsoft.com/office/drawing/2014/main" id="{BD57FE9F-A60B-8DAA-EB90-4B5209F83431}"/>
              </a:ext>
            </a:extLst>
          </p:cNvPr>
          <p:cNvSpPr>
            <a:spLocks noGrp="1"/>
          </p:cNvSpPr>
          <p:nvPr>
            <p:ph type="title"/>
          </p:nvPr>
        </p:nvSpPr>
        <p:spPr>
          <a:xfrm>
            <a:off x="60611" y="1966912"/>
            <a:ext cx="5486400" cy="4572000"/>
          </a:xfrm>
        </p:spPr>
        <p:txBody>
          <a:bodyPr/>
          <a:lstStyle/>
          <a:p>
            <a:r>
              <a:rPr lang="en-US" dirty="0"/>
              <a:t>League’s Payroll</a:t>
            </a:r>
            <a:br>
              <a:rPr lang="en-US" dirty="0"/>
            </a:br>
            <a:r>
              <a:rPr lang="en-US" dirty="0"/>
              <a:t>during Covid</a:t>
            </a:r>
            <a:br>
              <a:rPr lang="en-US" dirty="0"/>
            </a:br>
            <a:br>
              <a:rPr lang="en-US" dirty="0"/>
            </a:br>
            <a:r>
              <a:rPr lang="en-US" sz="2000" dirty="0"/>
              <a:t>2020:  The top 18 teams displayed here show significant decrease as to the previous year </a:t>
            </a:r>
          </a:p>
        </p:txBody>
      </p:sp>
      <p:pic>
        <p:nvPicPr>
          <p:cNvPr id="9" name="Content Placeholder 8" descr="Table&#10;&#10;Description automatically generated">
            <a:extLst>
              <a:ext uri="{FF2B5EF4-FFF2-40B4-BE49-F238E27FC236}">
                <a16:creationId xmlns:a16="http://schemas.microsoft.com/office/drawing/2014/main" id="{BB942353-EA71-1FA8-4A61-DD27BBFDE8F7}"/>
              </a:ext>
            </a:extLst>
          </p:cNvPr>
          <p:cNvPicPr>
            <a:picLocks noGrp="1" noChangeAspect="1"/>
          </p:cNvPicPr>
          <p:nvPr>
            <p:ph idx="1"/>
          </p:nvPr>
        </p:nvPicPr>
        <p:blipFill>
          <a:blip r:embed="rId2"/>
          <a:stretch>
            <a:fillRect/>
          </a:stretch>
        </p:blipFill>
        <p:spPr>
          <a:xfrm>
            <a:off x="5637279" y="24843"/>
            <a:ext cx="6494110" cy="5188507"/>
          </a:xfrm>
        </p:spPr>
      </p:pic>
      <p:sp>
        <p:nvSpPr>
          <p:cNvPr id="5" name="Date Placeholder 4">
            <a:extLst>
              <a:ext uri="{FF2B5EF4-FFF2-40B4-BE49-F238E27FC236}">
                <a16:creationId xmlns:a16="http://schemas.microsoft.com/office/drawing/2014/main" id="{72C638AF-26FA-8409-2EB0-9FB8C68751C0}"/>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9FB85612-65F6-730B-9174-23235F104E8A}"/>
              </a:ext>
            </a:extLst>
          </p:cNvPr>
          <p:cNvSpPr>
            <a:spLocks noGrp="1"/>
          </p:cNvSpPr>
          <p:nvPr>
            <p:ph type="ftr" sz="quarter" idx="11"/>
          </p:nvPr>
        </p:nvSpPr>
        <p:spPr/>
        <p:txBody>
          <a:bodyPr/>
          <a:lstStyle/>
          <a:p>
            <a:r>
              <a:rPr lang="en-US"/>
              <a:t>Contoso business plan</a:t>
            </a:r>
            <a:endParaRPr lang="en-US" dirty="0"/>
          </a:p>
        </p:txBody>
      </p:sp>
      <p:sp>
        <p:nvSpPr>
          <p:cNvPr id="7" name="Slide Number Placeholder 6">
            <a:extLst>
              <a:ext uri="{FF2B5EF4-FFF2-40B4-BE49-F238E27FC236}">
                <a16:creationId xmlns:a16="http://schemas.microsoft.com/office/drawing/2014/main" id="{05EF843A-32DF-35FC-8B15-1A6EFD7B64C1}"/>
              </a:ext>
            </a:extLst>
          </p:cNvPr>
          <p:cNvSpPr>
            <a:spLocks noGrp="1"/>
          </p:cNvSpPr>
          <p:nvPr>
            <p:ph type="sldNum" sz="quarter" idx="12"/>
          </p:nvPr>
        </p:nvSpPr>
        <p:spPr/>
        <p:txBody>
          <a:bodyPr/>
          <a:lstStyle/>
          <a:p>
            <a:fld id="{B5CEABB6-07DC-46E8-9B57-56EC44A396E5}" type="slidenum">
              <a:rPr lang="en-US" smtClean="0"/>
              <a:pPr/>
              <a:t>11</a:t>
            </a:fld>
            <a:endParaRPr lang="en-US" dirty="0"/>
          </a:p>
        </p:txBody>
      </p:sp>
    </p:spTree>
    <p:extLst>
      <p:ext uri="{BB962C8B-B14F-4D97-AF65-F5344CB8AC3E}">
        <p14:creationId xmlns:p14="http://schemas.microsoft.com/office/powerpoint/2010/main" val="29419244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E076F823-31C9-4943-7292-275F1A56EE22}"/>
              </a:ext>
            </a:extLst>
          </p:cNvPr>
          <p:cNvSpPr>
            <a:spLocks noGrp="1"/>
          </p:cNvSpPr>
          <p:nvPr>
            <p:ph type="pic" sz="quarter" idx="14"/>
          </p:nvPr>
        </p:nvSpPr>
        <p:spPr/>
      </p:sp>
      <p:sp>
        <p:nvSpPr>
          <p:cNvPr id="3" name="Title 2">
            <a:extLst>
              <a:ext uri="{FF2B5EF4-FFF2-40B4-BE49-F238E27FC236}">
                <a16:creationId xmlns:a16="http://schemas.microsoft.com/office/drawing/2014/main" id="{38AE05C4-151C-4488-0F21-72833418FAE8}"/>
              </a:ext>
            </a:extLst>
          </p:cNvPr>
          <p:cNvSpPr>
            <a:spLocks noGrp="1"/>
          </p:cNvSpPr>
          <p:nvPr>
            <p:ph type="title"/>
          </p:nvPr>
        </p:nvSpPr>
        <p:spPr>
          <a:xfrm>
            <a:off x="266353" y="892175"/>
            <a:ext cx="5486400" cy="4572000"/>
          </a:xfrm>
        </p:spPr>
        <p:txBody>
          <a:bodyPr/>
          <a:lstStyle/>
          <a:p>
            <a:r>
              <a:rPr lang="en-US" dirty="0"/>
              <a:t>League’s Payroll</a:t>
            </a:r>
            <a:br>
              <a:rPr lang="en-US" dirty="0"/>
            </a:br>
            <a:r>
              <a:rPr lang="en-US" dirty="0"/>
              <a:t>after Covid</a:t>
            </a:r>
            <a:br>
              <a:rPr lang="en-US" dirty="0"/>
            </a:br>
            <a:br>
              <a:rPr lang="en-US" dirty="0"/>
            </a:br>
            <a:r>
              <a:rPr lang="en-US" sz="2000" dirty="0"/>
              <a:t>2021: The top 19 teams displayed here show quite the recovery form the pandemic. Safe to say most of them were able to get back where they started. </a:t>
            </a:r>
            <a:endParaRPr lang="en-US" dirty="0"/>
          </a:p>
        </p:txBody>
      </p:sp>
      <p:pic>
        <p:nvPicPr>
          <p:cNvPr id="9" name="Content Placeholder 8" descr="Table&#10;&#10;Description automatically generated">
            <a:extLst>
              <a:ext uri="{FF2B5EF4-FFF2-40B4-BE49-F238E27FC236}">
                <a16:creationId xmlns:a16="http://schemas.microsoft.com/office/drawing/2014/main" id="{39F2AB68-3225-62B3-C072-AFA7F6D692DB}"/>
              </a:ext>
            </a:extLst>
          </p:cNvPr>
          <p:cNvPicPr>
            <a:picLocks noGrp="1" noChangeAspect="1"/>
          </p:cNvPicPr>
          <p:nvPr>
            <p:ph idx="1"/>
          </p:nvPr>
        </p:nvPicPr>
        <p:blipFill>
          <a:blip r:embed="rId2"/>
          <a:stretch>
            <a:fillRect/>
          </a:stretch>
        </p:blipFill>
        <p:spPr>
          <a:xfrm>
            <a:off x="6001305" y="108381"/>
            <a:ext cx="6187128" cy="5104970"/>
          </a:xfrm>
        </p:spPr>
      </p:pic>
      <p:sp>
        <p:nvSpPr>
          <p:cNvPr id="5" name="Date Placeholder 4">
            <a:extLst>
              <a:ext uri="{FF2B5EF4-FFF2-40B4-BE49-F238E27FC236}">
                <a16:creationId xmlns:a16="http://schemas.microsoft.com/office/drawing/2014/main" id="{4F2820D7-4B92-52A4-FD78-3DD68172848B}"/>
              </a:ext>
            </a:extLst>
          </p:cNvPr>
          <p:cNvSpPr>
            <a:spLocks noGrp="1"/>
          </p:cNvSpPr>
          <p:nvPr>
            <p:ph type="dt" sz="half" idx="10"/>
          </p:nvPr>
        </p:nvSpPr>
        <p:spPr/>
        <p:txBody>
          <a:bodyPr/>
          <a:lstStyle/>
          <a:p>
            <a:r>
              <a:rPr lang="en-US"/>
              <a:t>20XX</a:t>
            </a:r>
            <a:endParaRPr lang="en-US" dirty="0"/>
          </a:p>
        </p:txBody>
      </p:sp>
      <p:sp>
        <p:nvSpPr>
          <p:cNvPr id="6" name="Footer Placeholder 5">
            <a:extLst>
              <a:ext uri="{FF2B5EF4-FFF2-40B4-BE49-F238E27FC236}">
                <a16:creationId xmlns:a16="http://schemas.microsoft.com/office/drawing/2014/main" id="{564181B8-B0CC-5F25-B8BA-8BDAA5EEF7DC}"/>
              </a:ext>
            </a:extLst>
          </p:cNvPr>
          <p:cNvSpPr>
            <a:spLocks noGrp="1"/>
          </p:cNvSpPr>
          <p:nvPr>
            <p:ph type="ftr" sz="quarter" idx="11"/>
          </p:nvPr>
        </p:nvSpPr>
        <p:spPr/>
        <p:txBody>
          <a:bodyPr/>
          <a:lstStyle/>
          <a:p>
            <a:r>
              <a:rPr lang="en-US"/>
              <a:t>Contoso business plan</a:t>
            </a:r>
            <a:endParaRPr lang="en-US" dirty="0"/>
          </a:p>
        </p:txBody>
      </p:sp>
      <p:sp>
        <p:nvSpPr>
          <p:cNvPr id="7" name="Slide Number Placeholder 6">
            <a:extLst>
              <a:ext uri="{FF2B5EF4-FFF2-40B4-BE49-F238E27FC236}">
                <a16:creationId xmlns:a16="http://schemas.microsoft.com/office/drawing/2014/main" id="{EC74B48C-37E7-C188-2C43-388331D9D24A}"/>
              </a:ext>
            </a:extLst>
          </p:cNvPr>
          <p:cNvSpPr>
            <a:spLocks noGrp="1"/>
          </p:cNvSpPr>
          <p:nvPr>
            <p:ph type="sldNum" sz="quarter" idx="12"/>
          </p:nvPr>
        </p:nvSpPr>
        <p:spPr/>
        <p:txBody>
          <a:bodyPr/>
          <a:lstStyle/>
          <a:p>
            <a:fld id="{B5CEABB6-07DC-46E8-9B57-56EC44A396E5}" type="slidenum">
              <a:rPr lang="en-US" smtClean="0"/>
              <a:pPr/>
              <a:t>12</a:t>
            </a:fld>
            <a:endParaRPr lang="en-US" dirty="0"/>
          </a:p>
        </p:txBody>
      </p:sp>
    </p:spTree>
    <p:extLst>
      <p:ext uri="{BB962C8B-B14F-4D97-AF65-F5344CB8AC3E}">
        <p14:creationId xmlns:p14="http://schemas.microsoft.com/office/powerpoint/2010/main" val="8233029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5201E-0D0B-4879-A91C-D4ED47D7B6E2}"/>
              </a:ext>
            </a:extLst>
          </p:cNvPr>
          <p:cNvSpPr>
            <a:spLocks noGrp="1"/>
          </p:cNvSpPr>
          <p:nvPr>
            <p:ph type="title"/>
          </p:nvPr>
        </p:nvSpPr>
        <p:spPr>
          <a:xfrm>
            <a:off x="1615440" y="1137793"/>
            <a:ext cx="4480560" cy="640080"/>
          </a:xfrm>
        </p:spPr>
        <p:txBody>
          <a:bodyPr>
            <a:normAutofit/>
          </a:bodyPr>
          <a:lstStyle/>
          <a:p>
            <a:r>
              <a:rPr lang="en-US" dirty="0"/>
              <a:t>Project Summary</a:t>
            </a:r>
          </a:p>
        </p:txBody>
      </p:sp>
      <p:sp>
        <p:nvSpPr>
          <p:cNvPr id="6" name="Content Placeholder 5">
            <a:extLst>
              <a:ext uri="{FF2B5EF4-FFF2-40B4-BE49-F238E27FC236}">
                <a16:creationId xmlns:a16="http://schemas.microsoft.com/office/drawing/2014/main" id="{DD14AC8A-30D4-48E3-9B06-1BA6665623FE}"/>
              </a:ext>
            </a:extLst>
          </p:cNvPr>
          <p:cNvSpPr>
            <a:spLocks noGrp="1"/>
          </p:cNvSpPr>
          <p:nvPr>
            <p:ph type="body" idx="1"/>
          </p:nvPr>
        </p:nvSpPr>
        <p:spPr>
          <a:xfrm>
            <a:off x="1298448" y="2871216"/>
            <a:ext cx="2066544" cy="365760"/>
          </a:xfrm>
        </p:spPr>
        <p:txBody>
          <a:bodyPr>
            <a:normAutofit/>
          </a:bodyPr>
          <a:lstStyle/>
          <a:p>
            <a:r>
              <a:rPr lang="en-US" dirty="0"/>
              <a:t>“”</a:t>
            </a:r>
          </a:p>
        </p:txBody>
      </p:sp>
      <p:sp>
        <p:nvSpPr>
          <p:cNvPr id="29" name="Content Placeholder 28">
            <a:extLst>
              <a:ext uri="{FF2B5EF4-FFF2-40B4-BE49-F238E27FC236}">
                <a16:creationId xmlns:a16="http://schemas.microsoft.com/office/drawing/2014/main" id="{C8A25AC9-18C2-42FA-A68D-B954C9D267D0}"/>
              </a:ext>
            </a:extLst>
          </p:cNvPr>
          <p:cNvSpPr>
            <a:spLocks noGrp="1"/>
          </p:cNvSpPr>
          <p:nvPr>
            <p:ph sz="half" idx="2"/>
          </p:nvPr>
        </p:nvSpPr>
        <p:spPr>
          <a:xfrm>
            <a:off x="1789176" y="6875311"/>
            <a:ext cx="2066544" cy="2286000"/>
          </a:xfrm>
        </p:spPr>
        <p:txBody>
          <a:bodyPr>
            <a:normAutofit/>
          </a:bodyPr>
          <a:lstStyle/>
          <a:p>
            <a:endParaRPr lang="en-US" dirty="0"/>
          </a:p>
        </p:txBody>
      </p:sp>
      <p:sp>
        <p:nvSpPr>
          <p:cNvPr id="7" name="Content Placeholder 6">
            <a:extLst>
              <a:ext uri="{FF2B5EF4-FFF2-40B4-BE49-F238E27FC236}">
                <a16:creationId xmlns:a16="http://schemas.microsoft.com/office/drawing/2014/main" id="{53195A3A-AB97-47CF-84BB-C2ADAABA5934}"/>
              </a:ext>
            </a:extLst>
          </p:cNvPr>
          <p:cNvSpPr>
            <a:spLocks noGrp="1"/>
          </p:cNvSpPr>
          <p:nvPr>
            <p:ph type="body" sz="quarter" idx="3"/>
          </p:nvPr>
        </p:nvSpPr>
        <p:spPr>
          <a:xfrm>
            <a:off x="3685032" y="2871216"/>
            <a:ext cx="2066544" cy="365760"/>
          </a:xfrm>
        </p:spPr>
        <p:txBody>
          <a:bodyPr/>
          <a:lstStyle/>
          <a:p>
            <a:r>
              <a:rPr lang="en-US" dirty="0"/>
              <a:t>“”</a:t>
            </a:r>
          </a:p>
        </p:txBody>
      </p:sp>
      <p:sp>
        <p:nvSpPr>
          <p:cNvPr id="5" name="Content Placeholder 4">
            <a:extLst>
              <a:ext uri="{FF2B5EF4-FFF2-40B4-BE49-F238E27FC236}">
                <a16:creationId xmlns:a16="http://schemas.microsoft.com/office/drawing/2014/main" id="{B646B65B-FC7E-41EC-97C2-063C6F0AAABE}"/>
              </a:ext>
            </a:extLst>
          </p:cNvPr>
          <p:cNvSpPr>
            <a:spLocks noGrp="1"/>
          </p:cNvSpPr>
          <p:nvPr>
            <p:ph sz="quarter" idx="4"/>
          </p:nvPr>
        </p:nvSpPr>
        <p:spPr>
          <a:xfrm>
            <a:off x="3370570" y="6356350"/>
            <a:ext cx="2066544" cy="2286000"/>
          </a:xfrm>
        </p:spPr>
        <p:txBody>
          <a:bodyPr/>
          <a:lstStyle/>
          <a:p>
            <a:endParaRPr lang="en-US" dirty="0"/>
          </a:p>
        </p:txBody>
      </p:sp>
      <p:sp>
        <p:nvSpPr>
          <p:cNvPr id="36" name="Date Placeholder 35">
            <a:extLst>
              <a:ext uri="{FF2B5EF4-FFF2-40B4-BE49-F238E27FC236}">
                <a16:creationId xmlns:a16="http://schemas.microsoft.com/office/drawing/2014/main" id="{D98E03FD-AFE5-462A-8455-5E7B34A57294}"/>
              </a:ext>
            </a:extLst>
          </p:cNvPr>
          <p:cNvSpPr>
            <a:spLocks noGrp="1"/>
          </p:cNvSpPr>
          <p:nvPr>
            <p:ph type="dt" sz="half" idx="10"/>
          </p:nvPr>
        </p:nvSpPr>
        <p:spPr>
          <a:xfrm>
            <a:off x="838200" y="6356350"/>
            <a:ext cx="2743200" cy="365125"/>
          </a:xfrm>
        </p:spPr>
        <p:txBody>
          <a:bodyPr/>
          <a:lstStyle/>
          <a:p>
            <a:r>
              <a:rPr lang="en-US" dirty="0"/>
              <a:t>20XX</a:t>
            </a:r>
          </a:p>
        </p:txBody>
      </p:sp>
      <p:sp>
        <p:nvSpPr>
          <p:cNvPr id="37" name="Footer Placeholder 36">
            <a:extLst>
              <a:ext uri="{FF2B5EF4-FFF2-40B4-BE49-F238E27FC236}">
                <a16:creationId xmlns:a16="http://schemas.microsoft.com/office/drawing/2014/main" id="{8E5DF9FC-D709-4A4F-BA34-E6BD57C77F56}"/>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8" name="Slide Number Placeholder 37">
            <a:extLst>
              <a:ext uri="{FF2B5EF4-FFF2-40B4-BE49-F238E27FC236}">
                <a16:creationId xmlns:a16="http://schemas.microsoft.com/office/drawing/2014/main" id="{317B426A-ED12-4FB0-AEFB-637E82DB897A}"/>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13</a:t>
            </a:fld>
            <a:endParaRPr lang="en-US" dirty="0"/>
          </a:p>
        </p:txBody>
      </p:sp>
      <p:sp>
        <p:nvSpPr>
          <p:cNvPr id="8" name="TextBox 7">
            <a:extLst>
              <a:ext uri="{FF2B5EF4-FFF2-40B4-BE49-F238E27FC236}">
                <a16:creationId xmlns:a16="http://schemas.microsoft.com/office/drawing/2014/main" id="{C42BB97C-F075-7F54-664A-357119D5518B}"/>
              </a:ext>
            </a:extLst>
          </p:cNvPr>
          <p:cNvSpPr txBox="1"/>
          <p:nvPr/>
        </p:nvSpPr>
        <p:spPr>
          <a:xfrm>
            <a:off x="1596821" y="1759648"/>
            <a:ext cx="3856382" cy="1477328"/>
          </a:xfrm>
          <a:prstGeom prst="rect">
            <a:avLst/>
          </a:prstGeom>
          <a:noFill/>
        </p:spPr>
        <p:txBody>
          <a:bodyPr wrap="square" rtlCol="0">
            <a:spAutoFit/>
          </a:bodyPr>
          <a:lstStyle/>
          <a:p>
            <a:r>
              <a:rPr lang="en-US" dirty="0"/>
              <a:t>Our analysis of data on attendance, financial comparisons, and individual player performance allows us to paint a clear picture on the on-field effects of COVID-19.</a:t>
            </a:r>
          </a:p>
        </p:txBody>
      </p:sp>
      <p:sp>
        <p:nvSpPr>
          <p:cNvPr id="9" name="TextBox 8">
            <a:extLst>
              <a:ext uri="{FF2B5EF4-FFF2-40B4-BE49-F238E27FC236}">
                <a16:creationId xmlns:a16="http://schemas.microsoft.com/office/drawing/2014/main" id="{26A22709-5E38-1AE7-0479-E33A490E50EC}"/>
              </a:ext>
            </a:extLst>
          </p:cNvPr>
          <p:cNvSpPr txBox="1"/>
          <p:nvPr/>
        </p:nvSpPr>
        <p:spPr>
          <a:xfrm>
            <a:off x="1171988" y="3558312"/>
            <a:ext cx="4641574" cy="1754326"/>
          </a:xfrm>
          <a:prstGeom prst="rect">
            <a:avLst/>
          </a:prstGeom>
          <a:noFill/>
        </p:spPr>
        <p:txBody>
          <a:bodyPr wrap="square" rtlCol="0">
            <a:spAutoFit/>
          </a:bodyPr>
          <a:lstStyle/>
          <a:p>
            <a:r>
              <a:rPr lang="en-US" dirty="0"/>
              <a:t>The biggest change on baseball between the 2019 and 2021 seasons had to do with the large decrease in league-wide attendance. From the largest-market teams to the smallest-market teams, average league attendance significantly dipped by thousands.</a:t>
            </a:r>
          </a:p>
        </p:txBody>
      </p:sp>
      <p:pic>
        <p:nvPicPr>
          <p:cNvPr id="1026" name="Picture 2" descr="MLB.com | The Official Site of Major League Baseball">
            <a:extLst>
              <a:ext uri="{FF2B5EF4-FFF2-40B4-BE49-F238E27FC236}">
                <a16:creationId xmlns:a16="http://schemas.microsoft.com/office/drawing/2014/main" id="{6CE57CF5-6DB1-DEB6-2ACE-14BCBAEB6C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9518" y="1089987"/>
            <a:ext cx="3908926" cy="205533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akland A's: Photos of 2,703 fans at game tell a sad story in Oakland">
            <a:extLst>
              <a:ext uri="{FF2B5EF4-FFF2-40B4-BE49-F238E27FC236}">
                <a16:creationId xmlns:a16="http://schemas.microsoft.com/office/drawing/2014/main" id="{3C544358-7987-5437-DD15-D3FCC02F5B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6564" y="3306912"/>
            <a:ext cx="3961880" cy="2636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4094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21BCD-77DC-FAC3-5033-8387C946B1DA}"/>
              </a:ext>
            </a:extLst>
          </p:cNvPr>
          <p:cNvSpPr>
            <a:spLocks noGrp="1"/>
          </p:cNvSpPr>
          <p:nvPr>
            <p:ph type="title"/>
          </p:nvPr>
        </p:nvSpPr>
        <p:spPr>
          <a:xfrm>
            <a:off x="1271016" y="1362852"/>
            <a:ext cx="4480560" cy="640080"/>
          </a:xfrm>
        </p:spPr>
        <p:txBody>
          <a:bodyPr/>
          <a:lstStyle/>
          <a:p>
            <a:r>
              <a:rPr lang="en-US" dirty="0"/>
              <a:t>Project Summary cont.</a:t>
            </a:r>
          </a:p>
        </p:txBody>
      </p:sp>
      <p:sp>
        <p:nvSpPr>
          <p:cNvPr id="3" name="Text Placeholder 2">
            <a:extLst>
              <a:ext uri="{FF2B5EF4-FFF2-40B4-BE49-F238E27FC236}">
                <a16:creationId xmlns:a16="http://schemas.microsoft.com/office/drawing/2014/main" id="{1F811D08-BA07-CA32-DFC2-1FF1B63308AF}"/>
              </a:ext>
            </a:extLst>
          </p:cNvPr>
          <p:cNvSpPr>
            <a:spLocks noGrp="1"/>
          </p:cNvSpPr>
          <p:nvPr>
            <p:ph type="body" idx="1"/>
          </p:nvPr>
        </p:nvSpPr>
        <p:spPr>
          <a:xfrm>
            <a:off x="1112653" y="2256184"/>
            <a:ext cx="4480560" cy="1664972"/>
          </a:xfrm>
        </p:spPr>
        <p:txBody>
          <a:bodyPr>
            <a:normAutofit/>
          </a:bodyPr>
          <a:lstStyle/>
          <a:p>
            <a:r>
              <a:rPr lang="en-US" dirty="0"/>
              <a:t>Although league-wide attendance affected all 30 MLB ball clubs, financial standings did not reflect this trend. Rather, the COVID season served to only create a larger disparity between the big market teams and the small ones</a:t>
            </a:r>
          </a:p>
        </p:txBody>
      </p:sp>
      <p:sp>
        <p:nvSpPr>
          <p:cNvPr id="5" name="Text Placeholder 4">
            <a:extLst>
              <a:ext uri="{FF2B5EF4-FFF2-40B4-BE49-F238E27FC236}">
                <a16:creationId xmlns:a16="http://schemas.microsoft.com/office/drawing/2014/main" id="{74867E33-647C-1B92-BE41-C530631EC767}"/>
              </a:ext>
            </a:extLst>
          </p:cNvPr>
          <p:cNvSpPr>
            <a:spLocks noGrp="1"/>
          </p:cNvSpPr>
          <p:nvPr>
            <p:ph type="body" sz="quarter" idx="3"/>
          </p:nvPr>
        </p:nvSpPr>
        <p:spPr>
          <a:xfrm>
            <a:off x="6438170" y="2404460"/>
            <a:ext cx="3828951" cy="1368419"/>
          </a:xfrm>
        </p:spPr>
        <p:txBody>
          <a:bodyPr>
            <a:normAutofit fontScale="92500" lnSpcReduction="20000"/>
          </a:bodyPr>
          <a:lstStyle/>
          <a:p>
            <a:r>
              <a:rPr lang="en-US" dirty="0"/>
              <a:t>Players who over-performed or under-performed during the COVID season saw regression towards their statistical means in the 2021 season. Subsequently, those in contract years either gained or lost millions of personal dollars. </a:t>
            </a:r>
          </a:p>
          <a:p>
            <a:endParaRPr lang="en-US" dirty="0"/>
          </a:p>
        </p:txBody>
      </p:sp>
      <p:sp>
        <p:nvSpPr>
          <p:cNvPr id="8" name="Date Placeholder 7">
            <a:extLst>
              <a:ext uri="{FF2B5EF4-FFF2-40B4-BE49-F238E27FC236}">
                <a16:creationId xmlns:a16="http://schemas.microsoft.com/office/drawing/2014/main" id="{EA20F792-951B-3D78-F2D8-161933408467}"/>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E264B76D-188D-31C6-75C6-B1C7941647ED}"/>
              </a:ext>
            </a:extLst>
          </p:cNvPr>
          <p:cNvSpPr>
            <a:spLocks noGrp="1"/>
          </p:cNvSpPr>
          <p:nvPr>
            <p:ph type="ftr" sz="quarter" idx="11"/>
          </p:nvPr>
        </p:nvSpPr>
        <p:spPr/>
        <p:txBody>
          <a:bodyPr/>
          <a:lstStyle/>
          <a:p>
            <a:r>
              <a:rPr lang="en-US"/>
              <a:t>Contoso business plan</a:t>
            </a:r>
            <a:endParaRPr lang="en-US" dirty="0"/>
          </a:p>
        </p:txBody>
      </p:sp>
      <p:sp>
        <p:nvSpPr>
          <p:cNvPr id="10" name="Slide Number Placeholder 9">
            <a:extLst>
              <a:ext uri="{FF2B5EF4-FFF2-40B4-BE49-F238E27FC236}">
                <a16:creationId xmlns:a16="http://schemas.microsoft.com/office/drawing/2014/main" id="{0E12CC3A-E218-EC8D-CA31-8A81C1421CAB}"/>
              </a:ext>
            </a:extLst>
          </p:cNvPr>
          <p:cNvSpPr>
            <a:spLocks noGrp="1"/>
          </p:cNvSpPr>
          <p:nvPr>
            <p:ph type="sldNum" sz="quarter" idx="12"/>
          </p:nvPr>
        </p:nvSpPr>
        <p:spPr/>
        <p:txBody>
          <a:bodyPr/>
          <a:lstStyle/>
          <a:p>
            <a:fld id="{B5CEABB6-07DC-46E8-9B57-56EC44A396E5}" type="slidenum">
              <a:rPr lang="en-US" smtClean="0"/>
              <a:pPr/>
              <a:t>14</a:t>
            </a:fld>
            <a:endParaRPr lang="en-US" dirty="0"/>
          </a:p>
        </p:txBody>
      </p:sp>
      <p:pic>
        <p:nvPicPr>
          <p:cNvPr id="2050" name="Picture 2" descr="6,754 Red Arrow Down Illustrations &amp; Clip Art - iStock">
            <a:extLst>
              <a:ext uri="{FF2B5EF4-FFF2-40B4-BE49-F238E27FC236}">
                <a16:creationId xmlns:a16="http://schemas.microsoft.com/office/drawing/2014/main" id="{9E20FA88-6DF8-B41E-DD2F-165A149CADF4}"/>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2425833" y="4098148"/>
            <a:ext cx="1854200" cy="1397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iancarlo Stanton signs large contract">
            <a:extLst>
              <a:ext uri="{FF2B5EF4-FFF2-40B4-BE49-F238E27FC236}">
                <a16:creationId xmlns:a16="http://schemas.microsoft.com/office/drawing/2014/main" id="{4959E7F5-400C-3591-3DA5-4B9E1C8E5C53}"/>
              </a:ext>
            </a:extLst>
          </p:cNvPr>
          <p:cNvPicPr>
            <a:picLocks noGrp="1" noChangeAspect="1" noChangeArrowheads="1"/>
          </p:cNvPicPr>
          <p:nvPr>
            <p:ph sz="quarter" idx="4"/>
          </p:nvPr>
        </p:nvPicPr>
        <p:blipFill>
          <a:blip r:embed="rId3">
            <a:extLst>
              <a:ext uri="{28A0092B-C50C-407E-A947-70E740481C1C}">
                <a14:useLocalDpi xmlns:a14="http://schemas.microsoft.com/office/drawing/2010/main" val="0"/>
              </a:ext>
            </a:extLst>
          </a:blip>
          <a:srcRect/>
          <a:stretch>
            <a:fillRect/>
          </a:stretch>
        </p:blipFill>
        <p:spPr bwMode="auto">
          <a:xfrm>
            <a:off x="6545263" y="3596093"/>
            <a:ext cx="3483320" cy="1968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15327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738544" y="2362992"/>
            <a:ext cx="10058400" cy="565265"/>
          </a:xfrm>
        </p:spPr>
        <p:txBody>
          <a:bodyPr>
            <a:normAutofit/>
          </a:bodyPr>
          <a:lstStyle/>
          <a:p>
            <a:r>
              <a:rPr lang="en-US" dirty="0"/>
              <a:t>Resources</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1413029" y="1327862"/>
            <a:ext cx="1001697" cy="739066"/>
          </a:xfrm>
        </p:spPr>
        <p:txBody>
          <a:bodyPr vert="horz" lIns="91440" tIns="45720" rIns="91440" bIns="45720" rtlCol="0" anchor="t">
            <a:normAutofit/>
          </a:bodyPr>
          <a:lstStyle/>
          <a:p>
            <a:endParaRPr lang="en-US" dirty="0"/>
          </a:p>
        </p:txBody>
      </p:sp>
      <p:sp>
        <p:nvSpPr>
          <p:cNvPr id="12" name="Content Placeholder 11">
            <a:extLst>
              <a:ext uri="{FF2B5EF4-FFF2-40B4-BE49-F238E27FC236}">
                <a16:creationId xmlns:a16="http://schemas.microsoft.com/office/drawing/2014/main" id="{9E1D7404-44B2-41E5-9B1C-26216EB1EC6C}"/>
              </a:ext>
            </a:extLst>
          </p:cNvPr>
          <p:cNvSpPr>
            <a:spLocks noGrp="1"/>
          </p:cNvSpPr>
          <p:nvPr>
            <p:ph idx="15"/>
          </p:nvPr>
        </p:nvSpPr>
        <p:spPr>
          <a:xfrm>
            <a:off x="1917576" y="3487991"/>
            <a:ext cx="7235301" cy="1566751"/>
          </a:xfrm>
        </p:spPr>
        <p:txBody>
          <a:bodyPr>
            <a:noAutofit/>
          </a:bodyPr>
          <a:lstStyle/>
          <a:p>
            <a:pPr algn="l"/>
            <a:r>
              <a:rPr lang="en-US" sz="1600" b="0" i="0" u="none" strike="noStrike" dirty="0">
                <a:solidFill>
                  <a:srgbClr val="24292F"/>
                </a:solidFill>
                <a:effectLst/>
                <a:latin typeface="-apple-system"/>
                <a:hlinkClick r:id="rId2"/>
              </a:rPr>
              <a:t>https://www.spotrac.com/mlb/payroll/</a:t>
            </a:r>
            <a:endParaRPr lang="en-US" sz="1600" b="0" i="0" dirty="0">
              <a:solidFill>
                <a:srgbClr val="24292F"/>
              </a:solidFill>
              <a:effectLst/>
              <a:latin typeface="-apple-system"/>
            </a:endParaRPr>
          </a:p>
          <a:p>
            <a:pPr algn="l"/>
            <a:r>
              <a:rPr lang="en-US" sz="1600" b="0" i="0" u="none" strike="noStrike" dirty="0">
                <a:solidFill>
                  <a:srgbClr val="24292F"/>
                </a:solidFill>
                <a:effectLst/>
                <a:latin typeface="-apple-system"/>
                <a:hlinkClick r:id="rId3"/>
              </a:rPr>
              <a:t>https://www.espn.com/mlb/attendance/_/year/2021</a:t>
            </a:r>
            <a:endParaRPr lang="en-US" sz="1600" b="0" i="0" dirty="0">
              <a:solidFill>
                <a:srgbClr val="24292F"/>
              </a:solidFill>
              <a:effectLst/>
              <a:latin typeface="-apple-system"/>
            </a:endParaRPr>
          </a:p>
          <a:p>
            <a:pPr algn="l"/>
            <a:r>
              <a:rPr lang="en-US" sz="1600" b="0" i="0" u="none" strike="noStrike" dirty="0">
                <a:solidFill>
                  <a:srgbClr val="24292F"/>
                </a:solidFill>
                <a:effectLst/>
                <a:latin typeface="-apple-system"/>
                <a:hlinkClick r:id="rId4"/>
              </a:rPr>
              <a:t>https://www.espn.com/mlb/stats/player/_/view/batting/season/2021/seasontype/2/table/batting/sort/homeRuns/dir/desc</a:t>
            </a:r>
            <a:endParaRPr lang="en-US" sz="1600" b="0" i="0" dirty="0">
              <a:solidFill>
                <a:srgbClr val="24292F"/>
              </a:solidFill>
              <a:effectLst/>
              <a:latin typeface="-apple-system"/>
            </a:endParaRPr>
          </a:p>
          <a:p>
            <a:br>
              <a:rPr lang="en-US" sz="3200" dirty="0"/>
            </a:br>
            <a:endParaRPr lang="en-US" sz="2400" dirty="0"/>
          </a:p>
        </p:txBody>
      </p:sp>
      <p:sp>
        <p:nvSpPr>
          <p:cNvPr id="4" name="Date Placeholder 3">
            <a:extLst>
              <a:ext uri="{FF2B5EF4-FFF2-40B4-BE49-F238E27FC236}">
                <a16:creationId xmlns:a16="http://schemas.microsoft.com/office/drawing/2014/main" id="{6033BEAB-4380-4A47-B648-13315E04F2DF}"/>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15</a:t>
            </a:fld>
            <a:endParaRPr lang="en-US" dirty="0"/>
          </a:p>
        </p:txBody>
      </p:sp>
      <p:pic>
        <p:nvPicPr>
          <p:cNvPr id="2050" name="Picture 2" descr="Tricks and Tips on How to Pre-Read Text">
            <a:extLst>
              <a:ext uri="{FF2B5EF4-FFF2-40B4-BE49-F238E27FC236}">
                <a16:creationId xmlns:a16="http://schemas.microsoft.com/office/drawing/2014/main" id="{4AC484F3-1E3A-F383-2C88-CD7415ED0DA6}"/>
              </a:ext>
            </a:extLst>
          </p:cNvPr>
          <p:cNvPicPr>
            <a:picLocks noGrp="1" noChangeAspect="1" noChangeArrowheads="1"/>
          </p:cNvPicPr>
          <p:nvPr>
            <p:ph idx="16"/>
          </p:nvPr>
        </p:nvPicPr>
        <p:blipFill>
          <a:blip r:embed="rId5">
            <a:extLst>
              <a:ext uri="{28A0092B-C50C-407E-A947-70E740481C1C}">
                <a14:useLocalDpi xmlns:a14="http://schemas.microsoft.com/office/drawing/2010/main" val="0"/>
              </a:ext>
            </a:extLst>
          </a:blip>
          <a:srcRect/>
          <a:stretch>
            <a:fillRect/>
          </a:stretch>
        </p:blipFill>
        <p:spPr bwMode="auto">
          <a:xfrm>
            <a:off x="6826929" y="952533"/>
            <a:ext cx="3622088" cy="27152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389210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724400" y="2450592"/>
            <a:ext cx="2743200" cy="640080"/>
          </a:xfrm>
        </p:spPr>
        <p:txBody>
          <a:bodyPr>
            <a:normAutofit/>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idx="1"/>
          </p:nvPr>
        </p:nvSpPr>
        <p:spPr>
          <a:xfrm>
            <a:off x="4724400" y="3566160"/>
            <a:ext cx="2743200" cy="2651760"/>
          </a:xfrm>
        </p:spPr>
        <p:txBody>
          <a:bodyPr/>
          <a:lstStyle/>
          <a:p>
            <a:endParaRPr lang="en-US" dirty="0"/>
          </a:p>
        </p:txBody>
      </p:sp>
      <p:sp>
        <p:nvSpPr>
          <p:cNvPr id="4" name="Date Placeholder 3">
            <a:extLst>
              <a:ext uri="{FF2B5EF4-FFF2-40B4-BE49-F238E27FC236}">
                <a16:creationId xmlns:a16="http://schemas.microsoft.com/office/drawing/2014/main" id="{0020C547-CAAA-4F67-8DFD-712B97B120CC}"/>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D3D15052-8236-4F49-9521-4C0E2B4F4D0C}"/>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6" name="Slide Number Placeholder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16</a:t>
            </a:fld>
            <a:endParaRPr lang="en-US" dirty="0"/>
          </a:p>
        </p:txBody>
      </p:sp>
    </p:spTree>
    <p:extLst>
      <p:ext uri="{BB962C8B-B14F-4D97-AF65-F5344CB8AC3E}">
        <p14:creationId xmlns:p14="http://schemas.microsoft.com/office/powerpoint/2010/main" val="2271433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66800" y="1500288"/>
            <a:ext cx="10058400" cy="565265"/>
          </a:xfrm>
        </p:spPr>
        <p:txBody>
          <a:bodyPr>
            <a:normAutofit/>
          </a:bodyPr>
          <a:lstStyle/>
          <a:p>
            <a:r>
              <a:rPr lang="en-US" dirty="0"/>
              <a:t>Project Explained </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1353312" y="2691309"/>
            <a:ext cx="2743200" cy="2286000"/>
          </a:xfrm>
        </p:spPr>
        <p:txBody>
          <a:bodyPr vert="horz" lIns="91440" tIns="45720" rIns="91440" bIns="45720" rtlCol="0" anchor="t">
            <a:normAutofit fontScale="70000" lnSpcReduction="20000"/>
          </a:bodyPr>
          <a:lstStyle/>
          <a:p>
            <a:r>
              <a:rPr lang="en-US" sz="2400" dirty="0"/>
              <a:t>Through the years of 2019 – 2021, we’ll be presenting each team’s league standing before, during, and throughout the recovery of 2020. Individual player data will also be used to analyze changes.</a:t>
            </a:r>
            <a:endParaRPr lang="en-US" dirty="0"/>
          </a:p>
        </p:txBody>
      </p:sp>
      <p:sp>
        <p:nvSpPr>
          <p:cNvPr id="12" name="Content Placeholder 11">
            <a:extLst>
              <a:ext uri="{FF2B5EF4-FFF2-40B4-BE49-F238E27FC236}">
                <a16:creationId xmlns:a16="http://schemas.microsoft.com/office/drawing/2014/main" id="{9E1D7404-44B2-41E5-9B1C-26216EB1EC6C}"/>
              </a:ext>
            </a:extLst>
          </p:cNvPr>
          <p:cNvSpPr>
            <a:spLocks noGrp="1"/>
          </p:cNvSpPr>
          <p:nvPr>
            <p:ph idx="15"/>
          </p:nvPr>
        </p:nvSpPr>
        <p:spPr>
          <a:xfrm>
            <a:off x="4759452" y="2691309"/>
            <a:ext cx="2743200" cy="2286000"/>
          </a:xfrm>
        </p:spPr>
        <p:txBody>
          <a:bodyPr>
            <a:noAutofit/>
          </a:bodyPr>
          <a:lstStyle/>
          <a:p>
            <a:r>
              <a:rPr lang="en-US" sz="2400" dirty="0"/>
              <a:t>In a review of our data, we’ll have the ability to depict which teams were affected most by the COVID-shortened season, and how it also effected players’ performance if any. </a:t>
            </a:r>
          </a:p>
        </p:txBody>
      </p:sp>
      <p:sp>
        <p:nvSpPr>
          <p:cNvPr id="13" name="Content Placeholder 12">
            <a:extLst>
              <a:ext uri="{FF2B5EF4-FFF2-40B4-BE49-F238E27FC236}">
                <a16:creationId xmlns:a16="http://schemas.microsoft.com/office/drawing/2014/main" id="{391CD11A-AD36-4E45-855A-2546C295CEBC}"/>
              </a:ext>
            </a:extLst>
          </p:cNvPr>
          <p:cNvSpPr>
            <a:spLocks noGrp="1"/>
          </p:cNvSpPr>
          <p:nvPr>
            <p:ph idx="16"/>
          </p:nvPr>
        </p:nvSpPr>
        <p:spPr>
          <a:xfrm>
            <a:off x="8169291" y="2691309"/>
            <a:ext cx="2743200" cy="2286000"/>
          </a:xfrm>
        </p:spPr>
        <p:txBody>
          <a:bodyPr>
            <a:noAutofit/>
          </a:bodyPr>
          <a:lstStyle/>
          <a:p>
            <a:r>
              <a:rPr lang="en-US" sz="2000" dirty="0"/>
              <a:t>Please keep in mind how our data can be of use to any sports enthusiasts who would like to crunch stats and analyze the contributions to each team’s success throughout the years.</a:t>
            </a:r>
          </a:p>
        </p:txBody>
      </p:sp>
      <p:sp>
        <p:nvSpPr>
          <p:cNvPr id="4" name="Date Placeholder 3">
            <a:extLst>
              <a:ext uri="{FF2B5EF4-FFF2-40B4-BE49-F238E27FC236}">
                <a16:creationId xmlns:a16="http://schemas.microsoft.com/office/drawing/2014/main" id="{6033BEAB-4380-4A47-B648-13315E04F2DF}"/>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4411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1657183" y="1550128"/>
            <a:ext cx="8862428" cy="565265"/>
          </a:xfrm>
        </p:spPr>
        <p:txBody>
          <a:bodyPr>
            <a:normAutofit/>
          </a:bodyPr>
          <a:lstStyle/>
          <a:p>
            <a:r>
              <a:rPr lang="en-US" dirty="0"/>
              <a:t>Motivational Question’s</a:t>
            </a:r>
          </a:p>
        </p:txBody>
      </p:sp>
      <p:sp>
        <p:nvSpPr>
          <p:cNvPr id="40" name="Content Placeholder 28">
            <a:extLst>
              <a:ext uri="{FF2B5EF4-FFF2-40B4-BE49-F238E27FC236}">
                <a16:creationId xmlns:a16="http://schemas.microsoft.com/office/drawing/2014/main" id="{DA2C1685-839D-BB46-B1E8-A38664748DCC}"/>
              </a:ext>
            </a:extLst>
          </p:cNvPr>
          <p:cNvSpPr>
            <a:spLocks noGrp="1"/>
          </p:cNvSpPr>
          <p:nvPr>
            <p:ph idx="16"/>
          </p:nvPr>
        </p:nvSpPr>
        <p:spPr>
          <a:xfrm>
            <a:off x="1657183" y="2411516"/>
            <a:ext cx="4114800" cy="274320"/>
          </a:xfrm>
        </p:spPr>
        <p:txBody>
          <a:bodyPr/>
          <a:lstStyle/>
          <a:p>
            <a:r>
              <a:rPr lang="en-US" dirty="0"/>
              <a:t>1</a:t>
            </a:r>
          </a:p>
        </p:txBody>
      </p:sp>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57183" y="2707071"/>
            <a:ext cx="4114800" cy="753695"/>
          </a:xfrm>
        </p:spPr>
        <p:txBody>
          <a:bodyPr vert="horz" lIns="91440" tIns="45720" rIns="91440" bIns="45720" rtlCol="0" anchor="t">
            <a:normAutofit fontScale="92500"/>
          </a:bodyPr>
          <a:lstStyle/>
          <a:p>
            <a:r>
              <a:rPr lang="en-US" b="1" dirty="0"/>
              <a:t>Which teams were affected the most during covid-19 financially? Were small-market teams affected more?</a:t>
            </a:r>
          </a:p>
        </p:txBody>
      </p:sp>
      <p:sp>
        <p:nvSpPr>
          <p:cNvPr id="43" name="Content Placeholder 31">
            <a:extLst>
              <a:ext uri="{FF2B5EF4-FFF2-40B4-BE49-F238E27FC236}">
                <a16:creationId xmlns:a16="http://schemas.microsoft.com/office/drawing/2014/main" id="{FFD777EC-E653-DE40-A635-99F5A0B723DE}"/>
              </a:ext>
            </a:extLst>
          </p:cNvPr>
          <p:cNvSpPr>
            <a:spLocks noGrp="1"/>
          </p:cNvSpPr>
          <p:nvPr>
            <p:ph idx="19"/>
          </p:nvPr>
        </p:nvSpPr>
        <p:spPr>
          <a:xfrm>
            <a:off x="1657183" y="3322666"/>
            <a:ext cx="4114800" cy="274320"/>
          </a:xfrm>
        </p:spPr>
        <p:txBody>
          <a:bodyPr/>
          <a:lstStyle/>
          <a:p>
            <a:r>
              <a:rPr lang="en-US" dirty="0"/>
              <a:t>2</a:t>
            </a:r>
          </a:p>
        </p:txBody>
      </p:sp>
      <p:sp>
        <p:nvSpPr>
          <p:cNvPr id="42" name="Content Placeholder 30">
            <a:extLst>
              <a:ext uri="{FF2B5EF4-FFF2-40B4-BE49-F238E27FC236}">
                <a16:creationId xmlns:a16="http://schemas.microsoft.com/office/drawing/2014/main" id="{F040CB1D-0082-0741-910A-688CA7131529}"/>
              </a:ext>
            </a:extLst>
          </p:cNvPr>
          <p:cNvSpPr>
            <a:spLocks noGrp="1"/>
          </p:cNvSpPr>
          <p:nvPr>
            <p:ph idx="18"/>
          </p:nvPr>
        </p:nvSpPr>
        <p:spPr>
          <a:xfrm>
            <a:off x="1657183" y="3640032"/>
            <a:ext cx="4239514" cy="838547"/>
          </a:xfrm>
        </p:spPr>
        <p:txBody>
          <a:bodyPr>
            <a:normAutofit fontScale="70000" lnSpcReduction="20000"/>
          </a:bodyPr>
          <a:lstStyle/>
          <a:p>
            <a:r>
              <a:rPr lang="en-US" b="1" dirty="0"/>
              <a:t>Which of the top players’ performance suffered a huge decline throughout the pandemic? Which player’s overperformed during the pandemic?</a:t>
            </a:r>
          </a:p>
        </p:txBody>
      </p:sp>
      <p:sp>
        <p:nvSpPr>
          <p:cNvPr id="45" name="Content Placeholder 33">
            <a:extLst>
              <a:ext uri="{FF2B5EF4-FFF2-40B4-BE49-F238E27FC236}">
                <a16:creationId xmlns:a16="http://schemas.microsoft.com/office/drawing/2014/main" id="{C911C704-AC3A-3B4A-818C-F79DBA6526F6}"/>
              </a:ext>
            </a:extLst>
          </p:cNvPr>
          <p:cNvSpPr>
            <a:spLocks noGrp="1"/>
          </p:cNvSpPr>
          <p:nvPr>
            <p:ph idx="21"/>
          </p:nvPr>
        </p:nvSpPr>
        <p:spPr>
          <a:xfrm>
            <a:off x="1657183" y="4400402"/>
            <a:ext cx="4114800" cy="274320"/>
          </a:xfrm>
        </p:spPr>
        <p:txBody>
          <a:bodyPr/>
          <a:lstStyle/>
          <a:p>
            <a:r>
              <a:rPr lang="en-US" dirty="0"/>
              <a:t>3</a:t>
            </a:r>
          </a:p>
        </p:txBody>
      </p:sp>
      <p:sp>
        <p:nvSpPr>
          <p:cNvPr id="44" name="Content Placeholder 32">
            <a:extLst>
              <a:ext uri="{FF2B5EF4-FFF2-40B4-BE49-F238E27FC236}">
                <a16:creationId xmlns:a16="http://schemas.microsoft.com/office/drawing/2014/main" id="{F52A6075-6FBF-5D4F-8457-C7E43D8C6DE0}"/>
              </a:ext>
            </a:extLst>
          </p:cNvPr>
          <p:cNvSpPr>
            <a:spLocks noGrp="1"/>
          </p:cNvSpPr>
          <p:nvPr>
            <p:ph idx="20"/>
          </p:nvPr>
        </p:nvSpPr>
        <p:spPr>
          <a:xfrm>
            <a:off x="1657183" y="4743236"/>
            <a:ext cx="4114800" cy="731520"/>
          </a:xfrm>
        </p:spPr>
        <p:txBody>
          <a:bodyPr>
            <a:normAutofit/>
          </a:bodyPr>
          <a:lstStyle/>
          <a:p>
            <a:r>
              <a:rPr lang="en-US" b="1" dirty="0"/>
              <a:t>Were any of the teams dropped in rank because of Covid – 19? Were any teams boosted?</a:t>
            </a:r>
          </a:p>
        </p:txBody>
      </p:sp>
      <p:sp>
        <p:nvSpPr>
          <p:cNvPr id="41" name="Content Placeholder 29">
            <a:extLst>
              <a:ext uri="{FF2B5EF4-FFF2-40B4-BE49-F238E27FC236}">
                <a16:creationId xmlns:a16="http://schemas.microsoft.com/office/drawing/2014/main" id="{C9FA8C80-0154-4B4D-9712-FE3DB4C3C6F6}"/>
              </a:ext>
            </a:extLst>
          </p:cNvPr>
          <p:cNvSpPr>
            <a:spLocks noGrp="1"/>
          </p:cNvSpPr>
          <p:nvPr>
            <p:ph idx="17"/>
          </p:nvPr>
        </p:nvSpPr>
        <p:spPr>
          <a:xfrm>
            <a:off x="6404811" y="2411516"/>
            <a:ext cx="4114800" cy="274320"/>
          </a:xfrm>
        </p:spPr>
        <p:txBody>
          <a:bodyPr/>
          <a:lstStyle/>
          <a:p>
            <a:r>
              <a:rPr lang="en-US" dirty="0"/>
              <a:t>4</a:t>
            </a:r>
          </a:p>
        </p:txBody>
      </p:sp>
      <p:sp>
        <p:nvSpPr>
          <p:cNvPr id="39" name="Content Placeholder 4">
            <a:extLst>
              <a:ext uri="{FF2B5EF4-FFF2-40B4-BE49-F238E27FC236}">
                <a16:creationId xmlns:a16="http://schemas.microsoft.com/office/drawing/2014/main" id="{8F90BA52-ED8F-7744-B135-D2F22EC0C846}"/>
              </a:ext>
            </a:extLst>
          </p:cNvPr>
          <p:cNvSpPr>
            <a:spLocks noGrp="1"/>
          </p:cNvSpPr>
          <p:nvPr>
            <p:ph idx="15"/>
          </p:nvPr>
        </p:nvSpPr>
        <p:spPr>
          <a:xfrm>
            <a:off x="6404811" y="2707071"/>
            <a:ext cx="4114800" cy="731520"/>
          </a:xfrm>
        </p:spPr>
        <p:txBody>
          <a:bodyPr>
            <a:normAutofit fontScale="85000" lnSpcReduction="10000"/>
          </a:bodyPr>
          <a:lstStyle/>
          <a:p>
            <a:r>
              <a:rPr lang="en-US" b="1" dirty="0"/>
              <a:t>Were teams able to get back on their feet, financially, after the pandemic? How did this affect attendance across the league?</a:t>
            </a:r>
          </a:p>
          <a:p>
            <a:endParaRPr lang="en-US" b="1" dirty="0"/>
          </a:p>
          <a:p>
            <a:endParaRPr lang="en-US" b="1" dirty="0"/>
          </a:p>
        </p:txBody>
      </p:sp>
      <p:sp>
        <p:nvSpPr>
          <p:cNvPr id="47" name="Content Placeholder 35">
            <a:extLst>
              <a:ext uri="{FF2B5EF4-FFF2-40B4-BE49-F238E27FC236}">
                <a16:creationId xmlns:a16="http://schemas.microsoft.com/office/drawing/2014/main" id="{DA3D0C66-F3DC-0A49-B50D-9EA3966FF404}"/>
              </a:ext>
            </a:extLst>
          </p:cNvPr>
          <p:cNvSpPr>
            <a:spLocks noGrp="1"/>
          </p:cNvSpPr>
          <p:nvPr>
            <p:ph idx="23"/>
          </p:nvPr>
        </p:nvSpPr>
        <p:spPr>
          <a:xfrm>
            <a:off x="6404811" y="3570539"/>
            <a:ext cx="4114800" cy="274320"/>
          </a:xfrm>
        </p:spPr>
        <p:txBody>
          <a:bodyPr/>
          <a:lstStyle/>
          <a:p>
            <a:endParaRPr lang="en-US" dirty="0"/>
          </a:p>
        </p:txBody>
      </p:sp>
      <p:sp>
        <p:nvSpPr>
          <p:cNvPr id="46" name="Content Placeholder 34">
            <a:extLst>
              <a:ext uri="{FF2B5EF4-FFF2-40B4-BE49-F238E27FC236}">
                <a16:creationId xmlns:a16="http://schemas.microsoft.com/office/drawing/2014/main" id="{9E2D7212-9D44-BA47-91D4-3FB11FDCE39E}"/>
              </a:ext>
            </a:extLst>
          </p:cNvPr>
          <p:cNvSpPr>
            <a:spLocks noGrp="1"/>
          </p:cNvSpPr>
          <p:nvPr>
            <p:ph idx="22"/>
          </p:nvPr>
        </p:nvSpPr>
        <p:spPr>
          <a:xfrm>
            <a:off x="7131417" y="3825826"/>
            <a:ext cx="1431395" cy="465523"/>
          </a:xfrm>
        </p:spPr>
        <p:txBody>
          <a:bodyPr>
            <a:normAutofit/>
          </a:bodyPr>
          <a:lstStyle/>
          <a:p>
            <a:endParaRPr lang="en-US" b="1" dirty="0"/>
          </a:p>
          <a:p>
            <a:endParaRPr lang="en-US" dirty="0"/>
          </a:p>
        </p:txBody>
      </p:sp>
      <p:sp>
        <p:nvSpPr>
          <p:cNvPr id="3" name="Date Placeholder 2">
            <a:extLst>
              <a:ext uri="{FF2B5EF4-FFF2-40B4-BE49-F238E27FC236}">
                <a16:creationId xmlns:a16="http://schemas.microsoft.com/office/drawing/2014/main" id="{DE0D9D39-4DE1-4E77-8802-B35DBFFF97A2}"/>
              </a:ext>
            </a:extLst>
          </p:cNvPr>
          <p:cNvSpPr>
            <a:spLocks noGrp="1"/>
          </p:cNvSpPr>
          <p:nvPr>
            <p:ph type="dt" sz="half" idx="10"/>
          </p:nvPr>
        </p:nvSpPr>
        <p:spPr>
          <a:xfrm>
            <a:off x="838200" y="6356350"/>
            <a:ext cx="2743200" cy="365125"/>
          </a:xfrm>
        </p:spPr>
        <p:txBody>
          <a:bodyPr/>
          <a:lstStyle/>
          <a:p>
            <a:endParaRPr lang="en-US" dirty="0"/>
          </a:p>
        </p:txBody>
      </p:sp>
      <p:sp>
        <p:nvSpPr>
          <p:cNvPr id="6" name="Footer Placeholder 5">
            <a:extLst>
              <a:ext uri="{FF2B5EF4-FFF2-40B4-BE49-F238E27FC236}">
                <a16:creationId xmlns:a16="http://schemas.microsoft.com/office/drawing/2014/main" id="{595F4C2B-CB37-4281-A527-07A09A21A053}"/>
              </a:ext>
            </a:extLst>
          </p:cNvPr>
          <p:cNvSpPr>
            <a:spLocks noGrp="1"/>
          </p:cNvSpPr>
          <p:nvPr>
            <p:ph type="ftr" sz="quarter" idx="11"/>
          </p:nvPr>
        </p:nvSpPr>
        <p:spPr>
          <a:xfrm>
            <a:off x="4038600" y="6356350"/>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pic>
        <p:nvPicPr>
          <p:cNvPr id="1026" name="Picture 2" descr="Why thinking too much can be bad for you | The Economist">
            <a:extLst>
              <a:ext uri="{FF2B5EF4-FFF2-40B4-BE49-F238E27FC236}">
                <a16:creationId xmlns:a16="http://schemas.microsoft.com/office/drawing/2014/main" id="{14A86333-7F29-0C9B-1521-9037F64425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4811" y="3567430"/>
            <a:ext cx="4239515" cy="2158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7045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357858" y="1672528"/>
            <a:ext cx="4087368" cy="841248"/>
          </a:xfrm>
        </p:spPr>
        <p:txBody>
          <a:bodyPr>
            <a:normAutofit fontScale="90000"/>
          </a:bodyPr>
          <a:lstStyle/>
          <a:p>
            <a:r>
              <a:rPr lang="en-ZA" dirty="0"/>
              <a:t>League Before Covid</a:t>
            </a:r>
            <a:br>
              <a:rPr lang="en-ZA" dirty="0"/>
            </a:br>
            <a:r>
              <a:rPr lang="en-ZA" sz="2400" dirty="0"/>
              <a:t>(2019)</a:t>
            </a:r>
            <a:endParaRPr lang="en-ZA" dirty="0"/>
          </a:p>
        </p:txBody>
      </p:sp>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Contoso business plan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4</a:t>
            </a:fld>
            <a:endParaRPr lang="en-ZA" dirty="0"/>
          </a:p>
        </p:txBody>
      </p:sp>
      <p:sp>
        <p:nvSpPr>
          <p:cNvPr id="8" name="Picture Placeholder 7">
            <a:extLst>
              <a:ext uri="{FF2B5EF4-FFF2-40B4-BE49-F238E27FC236}">
                <a16:creationId xmlns:a16="http://schemas.microsoft.com/office/drawing/2014/main" id="{599B00D6-72A8-6C94-A763-BE5C08C37AF8}"/>
              </a:ext>
            </a:extLst>
          </p:cNvPr>
          <p:cNvSpPr>
            <a:spLocks noGrp="1"/>
          </p:cNvSpPr>
          <p:nvPr>
            <p:ph type="pic" sz="quarter" idx="15"/>
          </p:nvPr>
        </p:nvSpPr>
        <p:spPr/>
      </p:sp>
      <p:pic>
        <p:nvPicPr>
          <p:cNvPr id="3074" name="Picture 2" descr="4 Highlights from the 2019 World Series - Upper Hand">
            <a:extLst>
              <a:ext uri="{FF2B5EF4-FFF2-40B4-BE49-F238E27FC236}">
                <a16:creationId xmlns:a16="http://schemas.microsoft.com/office/drawing/2014/main" id="{EF48405F-397F-6FA9-C2B5-2956B019F16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357858" y="2930797"/>
            <a:ext cx="3879967" cy="258790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1F87A1B-5EBF-1F74-0050-FCB42F374F3C}"/>
              </a:ext>
            </a:extLst>
          </p:cNvPr>
          <p:cNvSpPr txBox="1"/>
          <p:nvPr/>
        </p:nvSpPr>
        <p:spPr>
          <a:xfrm>
            <a:off x="6097524" y="4918540"/>
            <a:ext cx="5187696" cy="1200329"/>
          </a:xfrm>
          <a:prstGeom prst="rect">
            <a:avLst/>
          </a:prstGeom>
          <a:noFill/>
        </p:spPr>
        <p:txBody>
          <a:bodyPr wrap="square" rtlCol="0">
            <a:spAutoFit/>
          </a:bodyPr>
          <a:lstStyle/>
          <a:p>
            <a:r>
              <a:rPr lang="en-US" dirty="0"/>
              <a:t>2019 showed that high-valued players succeeded the most with most Top-10 players being entrenched stars. Their individual success led to team success.</a:t>
            </a:r>
          </a:p>
        </p:txBody>
      </p:sp>
    </p:spTree>
    <p:extLst>
      <p:ext uri="{BB962C8B-B14F-4D97-AF65-F5344CB8AC3E}">
        <p14:creationId xmlns:p14="http://schemas.microsoft.com/office/powerpoint/2010/main" val="2416837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828800"/>
            <a:ext cx="4087368" cy="841248"/>
          </a:xfrm>
        </p:spPr>
        <p:txBody>
          <a:bodyPr>
            <a:normAutofit fontScale="90000"/>
          </a:bodyPr>
          <a:lstStyle/>
          <a:p>
            <a:r>
              <a:rPr lang="en-ZA" dirty="0"/>
              <a:t>League During Covid</a:t>
            </a:r>
            <a:br>
              <a:rPr lang="en-ZA" dirty="0"/>
            </a:br>
            <a:r>
              <a:rPr lang="en-ZA" sz="2400" dirty="0"/>
              <a:t>(2020)</a:t>
            </a:r>
            <a:endParaRPr lang="en-ZA" dirty="0"/>
          </a:p>
        </p:txBody>
      </p:sp>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Contoso business plan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5</a:t>
            </a:fld>
            <a:endParaRPr lang="en-ZA" dirty="0"/>
          </a:p>
        </p:txBody>
      </p:sp>
      <p:sp>
        <p:nvSpPr>
          <p:cNvPr id="8" name="Picture Placeholder 7">
            <a:extLst>
              <a:ext uri="{FF2B5EF4-FFF2-40B4-BE49-F238E27FC236}">
                <a16:creationId xmlns:a16="http://schemas.microsoft.com/office/drawing/2014/main" id="{599B00D6-72A8-6C94-A763-BE5C08C37AF8}"/>
              </a:ext>
            </a:extLst>
          </p:cNvPr>
          <p:cNvSpPr>
            <a:spLocks noGrp="1"/>
          </p:cNvSpPr>
          <p:nvPr>
            <p:ph type="pic" sz="quarter" idx="15"/>
          </p:nvPr>
        </p:nvSpPr>
        <p:spPr/>
      </p:sp>
      <p:pic>
        <p:nvPicPr>
          <p:cNvPr id="4100" name="Picture 4" descr="2020 World Series photos; Best shots from Dodgers vs. Rays">
            <a:extLst>
              <a:ext uri="{FF2B5EF4-FFF2-40B4-BE49-F238E27FC236}">
                <a16:creationId xmlns:a16="http://schemas.microsoft.com/office/drawing/2014/main" id="{8FD65A13-B059-F07D-3817-F2B288E619A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63040" y="3060827"/>
            <a:ext cx="3917244" cy="22034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80B1604-B92B-CB03-26E6-4ADC9485C1B2}"/>
              </a:ext>
            </a:extLst>
          </p:cNvPr>
          <p:cNvSpPr txBox="1"/>
          <p:nvPr/>
        </p:nvSpPr>
        <p:spPr>
          <a:xfrm>
            <a:off x="6098783" y="4603432"/>
            <a:ext cx="5184913" cy="1477328"/>
          </a:xfrm>
          <a:prstGeom prst="rect">
            <a:avLst/>
          </a:prstGeom>
          <a:noFill/>
        </p:spPr>
        <p:txBody>
          <a:bodyPr wrap="square" rtlCol="0">
            <a:spAutoFit/>
          </a:bodyPr>
          <a:lstStyle/>
          <a:p>
            <a:r>
              <a:rPr lang="en-US" dirty="0"/>
              <a:t>The COVID shortened season allowed for undervalued players to shine. Players such as Luke </a:t>
            </a:r>
            <a:r>
              <a:rPr lang="en-US" dirty="0" err="1"/>
              <a:t>Voit</a:t>
            </a:r>
            <a:r>
              <a:rPr lang="en-US" dirty="0"/>
              <a:t> and AJ Pollock who under normal circumstances would not be as successful finished with Top-11 seasons-their best finishes ever.</a:t>
            </a:r>
          </a:p>
        </p:txBody>
      </p:sp>
    </p:spTree>
    <p:extLst>
      <p:ext uri="{BB962C8B-B14F-4D97-AF65-F5344CB8AC3E}">
        <p14:creationId xmlns:p14="http://schemas.microsoft.com/office/powerpoint/2010/main" val="2152464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606858"/>
            <a:ext cx="4087368" cy="841248"/>
          </a:xfrm>
        </p:spPr>
        <p:txBody>
          <a:bodyPr>
            <a:normAutofit fontScale="90000"/>
          </a:bodyPr>
          <a:lstStyle/>
          <a:p>
            <a:r>
              <a:rPr lang="en-ZA" dirty="0"/>
              <a:t>League After Covid</a:t>
            </a:r>
            <a:br>
              <a:rPr lang="en-ZA" dirty="0"/>
            </a:br>
            <a:r>
              <a:rPr lang="en-ZA" sz="2400" dirty="0"/>
              <a:t>(2021)</a:t>
            </a:r>
            <a:endParaRPr lang="en-ZA" dirty="0"/>
          </a:p>
        </p:txBody>
      </p:sp>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Contoso business plan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6</a:t>
            </a:fld>
            <a:endParaRPr lang="en-ZA" dirty="0"/>
          </a:p>
        </p:txBody>
      </p:sp>
      <p:sp>
        <p:nvSpPr>
          <p:cNvPr id="8" name="Picture Placeholder 7">
            <a:extLst>
              <a:ext uri="{FF2B5EF4-FFF2-40B4-BE49-F238E27FC236}">
                <a16:creationId xmlns:a16="http://schemas.microsoft.com/office/drawing/2014/main" id="{599B00D6-72A8-6C94-A763-BE5C08C37AF8}"/>
              </a:ext>
            </a:extLst>
          </p:cNvPr>
          <p:cNvSpPr>
            <a:spLocks noGrp="1"/>
          </p:cNvSpPr>
          <p:nvPr>
            <p:ph type="pic" sz="quarter" idx="15"/>
          </p:nvPr>
        </p:nvSpPr>
        <p:spPr/>
      </p:sp>
      <p:pic>
        <p:nvPicPr>
          <p:cNvPr id="5122" name="Picture 2" descr="2021 World Series: MLB caps rocky year with Braves vs. Astros title">
            <a:extLst>
              <a:ext uri="{FF2B5EF4-FFF2-40B4-BE49-F238E27FC236}">
                <a16:creationId xmlns:a16="http://schemas.microsoft.com/office/drawing/2014/main" id="{F0350F1C-D623-14A0-FCAC-A6F96C25A2A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63040" y="3213717"/>
            <a:ext cx="3628100" cy="241873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CB0973C-6DA8-403C-BD3D-F789D21B2628}"/>
              </a:ext>
            </a:extLst>
          </p:cNvPr>
          <p:cNvSpPr txBox="1"/>
          <p:nvPr/>
        </p:nvSpPr>
        <p:spPr>
          <a:xfrm>
            <a:off x="6097524" y="4741227"/>
            <a:ext cx="5187696" cy="1477328"/>
          </a:xfrm>
          <a:prstGeom prst="rect">
            <a:avLst/>
          </a:prstGeom>
          <a:noFill/>
        </p:spPr>
        <p:txBody>
          <a:bodyPr wrap="square" rtlCol="0">
            <a:spAutoFit/>
          </a:bodyPr>
          <a:lstStyle/>
          <a:p>
            <a:r>
              <a:rPr lang="en-US" dirty="0"/>
              <a:t>Due to statistical regression and progression, star players who did not have good 2020 seasons came back with stellar 2021 seasons and the stats reflected this. This can also be reflected through the teams that made the postseason.</a:t>
            </a:r>
          </a:p>
        </p:txBody>
      </p:sp>
    </p:spTree>
    <p:extLst>
      <p:ext uri="{BB962C8B-B14F-4D97-AF65-F5344CB8AC3E}">
        <p14:creationId xmlns:p14="http://schemas.microsoft.com/office/powerpoint/2010/main" val="2838009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Table&#10;&#10;Description automatically generated">
            <a:extLst>
              <a:ext uri="{FF2B5EF4-FFF2-40B4-BE49-F238E27FC236}">
                <a16:creationId xmlns:a16="http://schemas.microsoft.com/office/drawing/2014/main" id="{79F2BF60-EBA2-64E2-DC09-E04DE99098B3}"/>
              </a:ext>
            </a:extLst>
          </p:cNvPr>
          <p:cNvPicPr>
            <a:picLocks noGrp="1" noChangeAspect="1"/>
          </p:cNvPicPr>
          <p:nvPr>
            <p:ph type="pic" sz="quarter" idx="14"/>
          </p:nvPr>
        </p:nvPicPr>
        <p:blipFill rotWithShape="1">
          <a:blip r:embed="rId2"/>
          <a:srcRect t="464" r="-1" b="826"/>
          <a:stretch/>
        </p:blipFill>
        <p:spPr>
          <a:xfrm>
            <a:off x="0" y="0"/>
            <a:ext cx="7401230" cy="4164227"/>
          </a:xfrm>
          <a:noFill/>
        </p:spPr>
      </p:pic>
      <p:sp>
        <p:nvSpPr>
          <p:cNvPr id="2" name="Title 1">
            <a:extLst>
              <a:ext uri="{FF2B5EF4-FFF2-40B4-BE49-F238E27FC236}">
                <a16:creationId xmlns:a16="http://schemas.microsoft.com/office/drawing/2014/main" id="{C398036A-67A4-6D76-07E8-BCDC9C9C3D74}"/>
              </a:ext>
            </a:extLst>
          </p:cNvPr>
          <p:cNvSpPr>
            <a:spLocks noGrp="1"/>
          </p:cNvSpPr>
          <p:nvPr>
            <p:ph type="title"/>
          </p:nvPr>
        </p:nvSpPr>
        <p:spPr>
          <a:xfrm>
            <a:off x="7401230" y="3200400"/>
            <a:ext cx="4181170" cy="2514600"/>
          </a:xfrm>
        </p:spPr>
        <p:txBody>
          <a:bodyPr anchor="t">
            <a:normAutofit/>
          </a:bodyPr>
          <a:lstStyle/>
          <a:p>
            <a:r>
              <a:rPr lang="en-US" dirty="0"/>
              <a:t>Attendance: Before and After COVID </a:t>
            </a:r>
          </a:p>
        </p:txBody>
      </p:sp>
      <p:sp>
        <p:nvSpPr>
          <p:cNvPr id="3" name="Text Placeholder 2">
            <a:extLst>
              <a:ext uri="{FF2B5EF4-FFF2-40B4-BE49-F238E27FC236}">
                <a16:creationId xmlns:a16="http://schemas.microsoft.com/office/drawing/2014/main" id="{1FDD4227-1F71-297F-EE4B-C63DB28696F1}"/>
              </a:ext>
            </a:extLst>
          </p:cNvPr>
          <p:cNvSpPr>
            <a:spLocks noGrp="1"/>
          </p:cNvSpPr>
          <p:nvPr>
            <p:ph idx="1"/>
          </p:nvPr>
        </p:nvSpPr>
        <p:spPr>
          <a:xfrm>
            <a:off x="6629400" y="2996693"/>
            <a:ext cx="4416552" cy="2216986"/>
          </a:xfrm>
        </p:spPr>
        <p:txBody>
          <a:bodyPr>
            <a:normAutofit/>
          </a:bodyPr>
          <a:lstStyle/>
          <a:p>
            <a:endParaRPr lang="en-US" dirty="0"/>
          </a:p>
        </p:txBody>
      </p:sp>
      <p:sp>
        <p:nvSpPr>
          <p:cNvPr id="8" name="Date Placeholder 7">
            <a:extLst>
              <a:ext uri="{FF2B5EF4-FFF2-40B4-BE49-F238E27FC236}">
                <a16:creationId xmlns:a16="http://schemas.microsoft.com/office/drawing/2014/main" id="{163BDE8A-C775-B5C4-B42B-B99A565A7B6F}"/>
              </a:ext>
            </a:extLst>
          </p:cNvPr>
          <p:cNvSpPr>
            <a:spLocks noGrp="1"/>
          </p:cNvSpPr>
          <p:nvPr>
            <p:ph type="dt" sz="half" idx="10"/>
          </p:nvPr>
        </p:nvSpPr>
        <p:spPr>
          <a:xfrm>
            <a:off x="838200" y="6356350"/>
            <a:ext cx="2743200" cy="365125"/>
          </a:xfrm>
        </p:spPr>
        <p:txBody>
          <a:bodyPr anchor="ctr">
            <a:normAutofit/>
          </a:bodyPr>
          <a:lstStyle/>
          <a:p>
            <a:pPr>
              <a:spcAft>
                <a:spcPts val="600"/>
              </a:spcAft>
            </a:pPr>
            <a:r>
              <a:rPr lang="en-US"/>
              <a:t>20XX</a:t>
            </a:r>
          </a:p>
        </p:txBody>
      </p:sp>
      <p:sp>
        <p:nvSpPr>
          <p:cNvPr id="9" name="Footer Placeholder 8">
            <a:extLst>
              <a:ext uri="{FF2B5EF4-FFF2-40B4-BE49-F238E27FC236}">
                <a16:creationId xmlns:a16="http://schemas.microsoft.com/office/drawing/2014/main" id="{9C285481-0DF6-B501-4E82-62B9A0142E1A}"/>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Contoso business plan</a:t>
            </a:r>
          </a:p>
        </p:txBody>
      </p:sp>
      <p:sp>
        <p:nvSpPr>
          <p:cNvPr id="10" name="Slide Number Placeholder 9">
            <a:extLst>
              <a:ext uri="{FF2B5EF4-FFF2-40B4-BE49-F238E27FC236}">
                <a16:creationId xmlns:a16="http://schemas.microsoft.com/office/drawing/2014/main" id="{A3F13198-0C89-D920-D184-11D2ADB82028}"/>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B5CEABB6-07DC-46E8-9B57-56EC44A396E5}" type="slidenum">
              <a:rPr lang="en-US" smtClean="0"/>
              <a:pPr>
                <a:spcAft>
                  <a:spcPts val="600"/>
                </a:spcAft>
              </a:pPr>
              <a:t>7</a:t>
            </a:fld>
            <a:endParaRPr lang="en-US"/>
          </a:p>
        </p:txBody>
      </p:sp>
      <p:sp>
        <p:nvSpPr>
          <p:cNvPr id="17" name="TextBox 16">
            <a:extLst>
              <a:ext uri="{FF2B5EF4-FFF2-40B4-BE49-F238E27FC236}">
                <a16:creationId xmlns:a16="http://schemas.microsoft.com/office/drawing/2014/main" id="{FDF3D218-DA33-7275-FBDF-2D53B4237970}"/>
              </a:ext>
            </a:extLst>
          </p:cNvPr>
          <p:cNvSpPr txBox="1"/>
          <p:nvPr/>
        </p:nvSpPr>
        <p:spPr>
          <a:xfrm>
            <a:off x="308919" y="4609070"/>
            <a:ext cx="5523470" cy="923330"/>
          </a:xfrm>
          <a:prstGeom prst="rect">
            <a:avLst/>
          </a:prstGeom>
          <a:noFill/>
        </p:spPr>
        <p:txBody>
          <a:bodyPr wrap="square" rtlCol="0">
            <a:spAutoFit/>
          </a:bodyPr>
          <a:lstStyle/>
          <a:p>
            <a:r>
              <a:rPr lang="en-US" dirty="0"/>
              <a:t>2019: The top-25 teams displayed here show high averages of major league attendance with the top-12 teams all posting averages above 30k per game. </a:t>
            </a:r>
          </a:p>
        </p:txBody>
      </p:sp>
    </p:spTree>
    <p:extLst>
      <p:ext uri="{BB962C8B-B14F-4D97-AF65-F5344CB8AC3E}">
        <p14:creationId xmlns:p14="http://schemas.microsoft.com/office/powerpoint/2010/main" val="9631037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Placeholder 15" descr="Table&#10;&#10;Description automatically generated">
            <a:extLst>
              <a:ext uri="{FF2B5EF4-FFF2-40B4-BE49-F238E27FC236}">
                <a16:creationId xmlns:a16="http://schemas.microsoft.com/office/drawing/2014/main" id="{7AAC7709-6ADD-F79C-3C83-81A48CDC9190}"/>
              </a:ext>
            </a:extLst>
          </p:cNvPr>
          <p:cNvPicPr>
            <a:picLocks noGrp="1" noChangeAspect="1"/>
          </p:cNvPicPr>
          <p:nvPr>
            <p:ph type="pic" sz="quarter" idx="14"/>
          </p:nvPr>
        </p:nvPicPr>
        <p:blipFill rotWithShape="1">
          <a:blip r:embed="rId2"/>
          <a:srcRect r="-1" b="11742"/>
          <a:stretch/>
        </p:blipFill>
        <p:spPr>
          <a:xfrm>
            <a:off x="0" y="0"/>
            <a:ext cx="9421745" cy="5301049"/>
          </a:xfrm>
          <a:noFill/>
        </p:spPr>
      </p:pic>
      <p:sp>
        <p:nvSpPr>
          <p:cNvPr id="2" name="Title 1">
            <a:extLst>
              <a:ext uri="{FF2B5EF4-FFF2-40B4-BE49-F238E27FC236}">
                <a16:creationId xmlns:a16="http://schemas.microsoft.com/office/drawing/2014/main" id="{50274E1D-78DB-9BE9-4860-994EE8F33EDB}"/>
              </a:ext>
            </a:extLst>
          </p:cNvPr>
          <p:cNvSpPr>
            <a:spLocks noGrp="1"/>
          </p:cNvSpPr>
          <p:nvPr>
            <p:ph type="title"/>
          </p:nvPr>
        </p:nvSpPr>
        <p:spPr>
          <a:xfrm>
            <a:off x="8837676" y="3667282"/>
            <a:ext cx="3720879" cy="2601698"/>
          </a:xfrm>
        </p:spPr>
        <p:txBody>
          <a:bodyPr anchor="t">
            <a:normAutofit fontScale="90000"/>
          </a:bodyPr>
          <a:lstStyle/>
          <a:p>
            <a:r>
              <a:rPr lang="en-US" dirty="0"/>
              <a:t>Attendance: Before and After COVID cont.</a:t>
            </a:r>
          </a:p>
        </p:txBody>
      </p:sp>
      <p:sp>
        <p:nvSpPr>
          <p:cNvPr id="3" name="Text Placeholder 2">
            <a:extLst>
              <a:ext uri="{FF2B5EF4-FFF2-40B4-BE49-F238E27FC236}">
                <a16:creationId xmlns:a16="http://schemas.microsoft.com/office/drawing/2014/main" id="{A0C4CC1A-1205-326D-0865-9ED3F5B6FDDE}"/>
              </a:ext>
            </a:extLst>
          </p:cNvPr>
          <p:cNvSpPr>
            <a:spLocks noGrp="1"/>
          </p:cNvSpPr>
          <p:nvPr>
            <p:ph idx="1"/>
          </p:nvPr>
        </p:nvSpPr>
        <p:spPr>
          <a:xfrm>
            <a:off x="6629400" y="2996693"/>
            <a:ext cx="4416552" cy="2216986"/>
          </a:xfrm>
        </p:spPr>
        <p:txBody>
          <a:bodyPr>
            <a:normAutofit/>
          </a:bodyPr>
          <a:lstStyle/>
          <a:p>
            <a:r>
              <a:rPr lang="en-US" dirty="0"/>
              <a:t>2021:</a:t>
            </a:r>
          </a:p>
        </p:txBody>
      </p:sp>
      <p:sp>
        <p:nvSpPr>
          <p:cNvPr id="8" name="Date Placeholder 7">
            <a:extLst>
              <a:ext uri="{FF2B5EF4-FFF2-40B4-BE49-F238E27FC236}">
                <a16:creationId xmlns:a16="http://schemas.microsoft.com/office/drawing/2014/main" id="{07B8D25E-64E0-DA34-53FA-EF9550213632}"/>
              </a:ext>
            </a:extLst>
          </p:cNvPr>
          <p:cNvSpPr>
            <a:spLocks noGrp="1"/>
          </p:cNvSpPr>
          <p:nvPr>
            <p:ph type="dt" sz="half" idx="10"/>
          </p:nvPr>
        </p:nvSpPr>
        <p:spPr>
          <a:xfrm>
            <a:off x="838200" y="6356350"/>
            <a:ext cx="2743200" cy="365125"/>
          </a:xfrm>
        </p:spPr>
        <p:txBody>
          <a:bodyPr anchor="ctr">
            <a:normAutofit/>
          </a:bodyPr>
          <a:lstStyle/>
          <a:p>
            <a:pPr>
              <a:spcAft>
                <a:spcPts val="600"/>
              </a:spcAft>
            </a:pPr>
            <a:r>
              <a:rPr lang="en-US"/>
              <a:t>20XX</a:t>
            </a:r>
          </a:p>
        </p:txBody>
      </p:sp>
      <p:sp>
        <p:nvSpPr>
          <p:cNvPr id="9" name="Footer Placeholder 8">
            <a:extLst>
              <a:ext uri="{FF2B5EF4-FFF2-40B4-BE49-F238E27FC236}">
                <a16:creationId xmlns:a16="http://schemas.microsoft.com/office/drawing/2014/main" id="{4FC67D71-21F4-A247-171C-5F36B9BAFA89}"/>
              </a:ext>
            </a:extLst>
          </p:cNvPr>
          <p:cNvSpPr>
            <a:spLocks noGrp="1"/>
          </p:cNvSpPr>
          <p:nvPr>
            <p:ph type="ftr" sz="quarter" idx="11"/>
          </p:nvPr>
        </p:nvSpPr>
        <p:spPr>
          <a:xfrm>
            <a:off x="4038600" y="6356350"/>
            <a:ext cx="4114800" cy="365125"/>
          </a:xfrm>
        </p:spPr>
        <p:txBody>
          <a:bodyPr anchor="ctr">
            <a:normAutofit/>
          </a:bodyPr>
          <a:lstStyle/>
          <a:p>
            <a:pPr>
              <a:spcAft>
                <a:spcPts val="600"/>
              </a:spcAft>
            </a:pPr>
            <a:r>
              <a:rPr lang="en-US"/>
              <a:t>Contoso business plan</a:t>
            </a:r>
          </a:p>
        </p:txBody>
      </p:sp>
      <p:sp>
        <p:nvSpPr>
          <p:cNvPr id="10" name="Slide Number Placeholder 9">
            <a:extLst>
              <a:ext uri="{FF2B5EF4-FFF2-40B4-BE49-F238E27FC236}">
                <a16:creationId xmlns:a16="http://schemas.microsoft.com/office/drawing/2014/main" id="{AB18FFCF-559B-980A-DCED-5408E373F535}"/>
              </a:ext>
            </a:extLst>
          </p:cNvPr>
          <p:cNvSpPr>
            <a:spLocks noGrp="1"/>
          </p:cNvSpPr>
          <p:nvPr>
            <p:ph type="sldNum" sz="quarter" idx="12"/>
          </p:nvPr>
        </p:nvSpPr>
        <p:spPr>
          <a:xfrm>
            <a:off x="8610600" y="6356350"/>
            <a:ext cx="2743200" cy="365125"/>
          </a:xfrm>
        </p:spPr>
        <p:txBody>
          <a:bodyPr anchor="ctr">
            <a:normAutofit/>
          </a:bodyPr>
          <a:lstStyle/>
          <a:p>
            <a:pPr>
              <a:spcAft>
                <a:spcPts val="600"/>
              </a:spcAft>
            </a:pPr>
            <a:fld id="{B5CEABB6-07DC-46E8-9B57-56EC44A396E5}" type="slidenum">
              <a:rPr lang="en-US" smtClean="0"/>
              <a:pPr>
                <a:spcAft>
                  <a:spcPts val="600"/>
                </a:spcAft>
              </a:pPr>
              <a:t>8</a:t>
            </a:fld>
            <a:endParaRPr lang="en-US"/>
          </a:p>
        </p:txBody>
      </p:sp>
      <p:sp>
        <p:nvSpPr>
          <p:cNvPr id="18" name="TextBox 17">
            <a:extLst>
              <a:ext uri="{FF2B5EF4-FFF2-40B4-BE49-F238E27FC236}">
                <a16:creationId xmlns:a16="http://schemas.microsoft.com/office/drawing/2014/main" id="{CEB21CA4-5019-49BB-EEA5-EC1DA5C09451}"/>
              </a:ext>
            </a:extLst>
          </p:cNvPr>
          <p:cNvSpPr txBox="1"/>
          <p:nvPr/>
        </p:nvSpPr>
        <p:spPr>
          <a:xfrm>
            <a:off x="300963" y="5103674"/>
            <a:ext cx="5399903" cy="1754326"/>
          </a:xfrm>
          <a:prstGeom prst="rect">
            <a:avLst/>
          </a:prstGeom>
          <a:noFill/>
        </p:spPr>
        <p:txBody>
          <a:bodyPr wrap="square" rtlCol="0">
            <a:spAutoFit/>
          </a:bodyPr>
          <a:lstStyle/>
          <a:p>
            <a:r>
              <a:rPr lang="en-US" dirty="0"/>
              <a:t>2021: League averages in 2019 had 12 teams above 30k per game, and as shown here COVID’s most drastic effect on the game can be seen here. Even the most popular team (the LA Dodgers) did not see attendance above 30k. This can be due to regulatory measures and a decline in popularity.</a:t>
            </a:r>
          </a:p>
        </p:txBody>
      </p:sp>
    </p:spTree>
    <p:extLst>
      <p:ext uri="{BB962C8B-B14F-4D97-AF65-F5344CB8AC3E}">
        <p14:creationId xmlns:p14="http://schemas.microsoft.com/office/powerpoint/2010/main" val="37053187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600200" y="1371600"/>
            <a:ext cx="5057774" cy="640080"/>
          </a:xfrm>
        </p:spPr>
        <p:txBody>
          <a:bodyPr>
            <a:noAutofit/>
          </a:bodyPr>
          <a:lstStyle/>
          <a:p>
            <a:r>
              <a:rPr lang="en-US" dirty="0"/>
              <a:t>Financial Comparison</a:t>
            </a:r>
          </a:p>
        </p:txBody>
      </p:sp>
      <p:sp>
        <p:nvSpPr>
          <p:cNvPr id="5" name="Text Placeholder 4">
            <a:extLst>
              <a:ext uri="{FF2B5EF4-FFF2-40B4-BE49-F238E27FC236}">
                <a16:creationId xmlns:a16="http://schemas.microsoft.com/office/drawing/2014/main" id="{F8657664-A458-4DDD-ACC2-1D87FCD6FCA9}"/>
              </a:ext>
            </a:extLst>
          </p:cNvPr>
          <p:cNvSpPr>
            <a:spLocks noGrp="1"/>
          </p:cNvSpPr>
          <p:nvPr>
            <p:ph type="body" idx="1"/>
          </p:nvPr>
        </p:nvSpPr>
        <p:spPr>
          <a:xfrm>
            <a:off x="6254496" y="2103120"/>
            <a:ext cx="2185416" cy="365760"/>
          </a:xfrm>
        </p:spPr>
        <p:txBody>
          <a:bodyPr>
            <a:normAutofit/>
          </a:bodyPr>
          <a:lstStyle/>
          <a:p>
            <a:r>
              <a:rPr lang="en-US" dirty="0"/>
              <a:t>“”</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2"/>
          </p:nvPr>
        </p:nvSpPr>
        <p:spPr>
          <a:xfrm>
            <a:off x="6254496" y="2569464"/>
            <a:ext cx="2185416" cy="2916936"/>
          </a:xfrm>
        </p:spPr>
        <p:txBody>
          <a:bodyPr vert="horz" lIns="91440" tIns="45720" rIns="91440" bIns="45720" rtlCol="0" anchor="t">
            <a:normAutofit/>
          </a:bodyPr>
          <a:lstStyle/>
          <a:p>
            <a:r>
              <a:rPr lang="en-ZA" noProof="1"/>
              <a:t>While COVID had an initial adverse affect on most team’s financial standings, our data showed a growing separation between the the top-10 richest teams and the rest of the league </a:t>
            </a:r>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8714232" y="2103120"/>
            <a:ext cx="2185416" cy="365760"/>
          </a:xfrm>
        </p:spPr>
        <p:txBody>
          <a:bodyPr>
            <a:normAutofit/>
          </a:bodyPr>
          <a:lstStyle/>
          <a:p>
            <a:r>
              <a:rPr lang="en-US" dirty="0"/>
              <a:t>“”</a:t>
            </a:r>
          </a:p>
        </p:txBody>
      </p:sp>
      <p:sp>
        <p:nvSpPr>
          <p:cNvPr id="34" name="Content Placeholder 33">
            <a:extLst>
              <a:ext uri="{FF2B5EF4-FFF2-40B4-BE49-F238E27FC236}">
                <a16:creationId xmlns:a16="http://schemas.microsoft.com/office/drawing/2014/main" id="{213EBF44-0FC2-4FC4-AC05-BD5EB2F3CBF2}"/>
              </a:ext>
            </a:extLst>
          </p:cNvPr>
          <p:cNvSpPr>
            <a:spLocks noGrp="1"/>
          </p:cNvSpPr>
          <p:nvPr>
            <p:ph sz="quarter" idx="4"/>
          </p:nvPr>
        </p:nvSpPr>
        <p:spPr>
          <a:xfrm>
            <a:off x="8714232" y="2569464"/>
            <a:ext cx="2185416" cy="2916936"/>
          </a:xfrm>
        </p:spPr>
        <p:txBody>
          <a:bodyPr/>
          <a:lstStyle/>
          <a:p>
            <a:r>
              <a:rPr lang="en-ZA" noProof="1"/>
              <a:t>Smaller market teams were significantly more post-covid while larger market teams actually grew financially</a:t>
            </a:r>
          </a:p>
        </p:txBody>
      </p:sp>
      <p:sp>
        <p:nvSpPr>
          <p:cNvPr id="2" name="Date Placeholder 1">
            <a:extLst>
              <a:ext uri="{FF2B5EF4-FFF2-40B4-BE49-F238E27FC236}">
                <a16:creationId xmlns:a16="http://schemas.microsoft.com/office/drawing/2014/main" id="{68863A97-A73A-4927-A883-9002F499C562}"/>
              </a:ext>
            </a:extLst>
          </p:cNvPr>
          <p:cNvSpPr>
            <a:spLocks noGrp="1"/>
          </p:cNvSpPr>
          <p:nvPr>
            <p:ph type="dt" sz="half" idx="10"/>
          </p:nvPr>
        </p:nvSpPr>
        <p:spPr>
          <a:xfrm>
            <a:off x="838200" y="6356350"/>
            <a:ext cx="2743200" cy="365125"/>
          </a:xfrm>
        </p:spPr>
        <p:txBody>
          <a:bodyPr/>
          <a:lstStyle/>
          <a:p>
            <a:r>
              <a:rPr lang="en-US" dirty="0"/>
              <a:t>20XX</a:t>
            </a:r>
          </a:p>
        </p:txBody>
      </p:sp>
      <p:sp>
        <p:nvSpPr>
          <p:cNvPr id="3" name="Footer Placeholder 2">
            <a:extLst>
              <a:ext uri="{FF2B5EF4-FFF2-40B4-BE49-F238E27FC236}">
                <a16:creationId xmlns:a16="http://schemas.microsoft.com/office/drawing/2014/main" id="{B6A8DBFE-0476-41B3-9106-C29360C706E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8" name="Slide Number Placeholder 7">
            <a:extLst>
              <a:ext uri="{FF2B5EF4-FFF2-40B4-BE49-F238E27FC236}">
                <a16:creationId xmlns:a16="http://schemas.microsoft.com/office/drawing/2014/main" id="{47081026-6073-4FB4-BACC-6C021DD4E92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9</a:t>
            </a:fld>
            <a:endParaRPr lang="en-US" dirty="0"/>
          </a:p>
        </p:txBody>
      </p:sp>
      <p:pic>
        <p:nvPicPr>
          <p:cNvPr id="15" name="Picture Placeholder 14" descr="Chart, bar chart&#10;&#10;Description automatically generated">
            <a:extLst>
              <a:ext uri="{FF2B5EF4-FFF2-40B4-BE49-F238E27FC236}">
                <a16:creationId xmlns:a16="http://schemas.microsoft.com/office/drawing/2014/main" id="{2379D929-32D4-1C3D-2500-00553E1EB47C}"/>
              </a:ext>
            </a:extLst>
          </p:cNvPr>
          <p:cNvPicPr>
            <a:picLocks noGrp="1" noChangeAspect="1"/>
          </p:cNvPicPr>
          <p:nvPr>
            <p:ph type="pic" sz="quarter" idx="15"/>
          </p:nvPr>
        </p:nvPicPr>
        <p:blipFill>
          <a:blip r:embed="rId2"/>
          <a:srcRect l="2530" r="2530"/>
          <a:stretch>
            <a:fillRect/>
          </a:stretch>
        </p:blipFill>
        <p:spPr>
          <a:xfrm>
            <a:off x="951572" y="1856203"/>
            <a:ext cx="4993585" cy="4042947"/>
          </a:xfrm>
        </p:spPr>
      </p:pic>
    </p:spTree>
    <p:extLst>
      <p:ext uri="{BB962C8B-B14F-4D97-AF65-F5344CB8AC3E}">
        <p14:creationId xmlns:p14="http://schemas.microsoft.com/office/powerpoint/2010/main" val="510142539"/>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BCC3022A-70F1-4B7E-97CD-F6F1ACAD797D}">
  <ds:schemaRefs>
    <ds:schemaRef ds:uri="http://schemas.microsoft.com/sharepoint/v3/contenttype/forms"/>
  </ds:schemaRefs>
</ds:datastoreItem>
</file>

<file path=customXml/itemProps3.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{25137D82-07D3-4B31-A4E7-5107B4B104BB}tf10081922_win32</Template>
  <TotalTime>891</TotalTime>
  <Words>864</Words>
  <Application>Microsoft Office PowerPoint</Application>
  <PresentationFormat>Widescreen</PresentationFormat>
  <Paragraphs>97</Paragraphs>
  <Slides>16</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-apple-system</vt:lpstr>
      <vt:lpstr>Arial</vt:lpstr>
      <vt:lpstr>Calibri</vt:lpstr>
      <vt:lpstr>Quire Sans Pro Light</vt:lpstr>
      <vt:lpstr>Tisa Offc Serif Pro</vt:lpstr>
      <vt:lpstr>Office Theme</vt:lpstr>
      <vt:lpstr>The Economic and Player Effects of Covid-19 on MLB Baseball</vt:lpstr>
      <vt:lpstr>Project Explained </vt:lpstr>
      <vt:lpstr>Motivational Question’s</vt:lpstr>
      <vt:lpstr>League Before Covid (2019)</vt:lpstr>
      <vt:lpstr>League During Covid (2020)</vt:lpstr>
      <vt:lpstr>League After Covid (2021)</vt:lpstr>
      <vt:lpstr>Attendance: Before and After COVID </vt:lpstr>
      <vt:lpstr>Attendance: Before and After COVID cont.</vt:lpstr>
      <vt:lpstr>Financial Comparison</vt:lpstr>
      <vt:lpstr>League’s payroll before Covid   2019: The top-19 teams displayed here show high averages of major league payroll with the top-12 teams</vt:lpstr>
      <vt:lpstr>League’s Payroll during Covid  2020:  The top 18 teams displayed here show significant decrease as to the previous year </vt:lpstr>
      <vt:lpstr>League’s Payroll after Covid  2021: The top 19 teams displayed here show quite the recovery form the pandemic. Safe to say most of them were able to get back where they started. </vt:lpstr>
      <vt:lpstr>Project Summary</vt:lpstr>
      <vt:lpstr>Project Summary cont.</vt:lpstr>
      <vt:lpstr>Resources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Economic Effect of Covid-19 in the MLB</dc:title>
  <dc:creator>Mickey Diaz</dc:creator>
  <cp:lastModifiedBy>Mickey Diaz</cp:lastModifiedBy>
  <cp:revision>6</cp:revision>
  <dcterms:created xsi:type="dcterms:W3CDTF">2022-07-07T02:54:50Z</dcterms:created>
  <dcterms:modified xsi:type="dcterms:W3CDTF">2022-07-10T06:53:01Z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